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3" r:id="rId4"/>
    <p:sldId id="258" r:id="rId5"/>
    <p:sldId id="264" r:id="rId6"/>
    <p:sldId id="265" r:id="rId7"/>
    <p:sldId id="267" r:id="rId8"/>
    <p:sldId id="269" r:id="rId9"/>
    <p:sldId id="270" r:id="rId10"/>
    <p:sldId id="272" r:id="rId11"/>
    <p:sldId id="279" r:id="rId12"/>
    <p:sldId id="281" r:id="rId13"/>
    <p:sldId id="282" r:id="rId14"/>
    <p:sldId id="283" r:id="rId15"/>
    <p:sldId id="284" r:id="rId16"/>
    <p:sldId id="287" r:id="rId17"/>
    <p:sldId id="285" r:id="rId18"/>
    <p:sldId id="286" r:id="rId19"/>
    <p:sldId id="266" r:id="rId20"/>
    <p:sldId id="278" r:id="rId21"/>
    <p:sldId id="273" r:id="rId22"/>
    <p:sldId id="290" r:id="rId23"/>
    <p:sldId id="291" r:id="rId24"/>
    <p:sldId id="292" r:id="rId25"/>
    <p:sldId id="293" r:id="rId26"/>
    <p:sldId id="289" r:id="rId27"/>
    <p:sldId id="288" r:id="rId28"/>
    <p:sldId id="294" r:id="rId29"/>
    <p:sldId id="295" r:id="rId30"/>
    <p:sldId id="298" r:id="rId31"/>
    <p:sldId id="296" r:id="rId32"/>
    <p:sldId id="300" r:id="rId33"/>
    <p:sldId id="301" r:id="rId34"/>
    <p:sldId id="302" r:id="rId35"/>
    <p:sldId id="304" r:id="rId36"/>
    <p:sldId id="303" r:id="rId37"/>
    <p:sldId id="305" r:id="rId38"/>
    <p:sldId id="299" r:id="rId39"/>
    <p:sldId id="306" r:id="rId40"/>
    <p:sldId id="309" r:id="rId41"/>
    <p:sldId id="310" r:id="rId42"/>
    <p:sldId id="317" r:id="rId43"/>
    <p:sldId id="311" r:id="rId44"/>
    <p:sldId id="312" r:id="rId45"/>
    <p:sldId id="275" r:id="rId46"/>
    <p:sldId id="316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921375"/>
            <a:ext cx="865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0" y="7778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H="1">
            <a:off x="0" y="6494463"/>
            <a:ext cx="7885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8893175" y="6494463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28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85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469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76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0" y="7778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 flipH="1">
            <a:off x="0" y="6494463"/>
            <a:ext cx="7885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35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6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77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96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6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55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00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fld id="{5F489F65-BF0B-4F76-959D-49F2114AA1A9}" type="datetimeFigureOut">
              <a:rPr lang="zh-TW" altLang="en-US" smtClean="0"/>
              <a:t>2014/8/24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fld id="{76064C06-D233-4D55-A1D5-F817E938B25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0" t="7506" r="59097" b="86430"/>
          <a:stretch>
            <a:fillRect/>
          </a:stretch>
        </p:blipFill>
        <p:spPr bwMode="auto">
          <a:xfrm>
            <a:off x="107950" y="112713"/>
            <a:ext cx="3068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0" y="7778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圖片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921375"/>
            <a:ext cx="865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接點 9"/>
          <p:cNvCxnSpPr/>
          <p:nvPr/>
        </p:nvCxnSpPr>
        <p:spPr>
          <a:xfrm flipH="1">
            <a:off x="0" y="6494463"/>
            <a:ext cx="7885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8893175" y="6494463"/>
            <a:ext cx="250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7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wmf"/><Relationship Id="rId10" Type="http://schemas.openxmlformats.org/officeDocument/2006/relationships/image" Target="../media/image7.wmf"/><Relationship Id="rId19" Type="http://schemas.openxmlformats.org/officeDocument/2006/relationships/image" Target="../media/image11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0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迴歸分析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/>
              <a:t>(Regression Analysis)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82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TW" altLang="en-US" b="1" dirty="0"/>
              <a:t>簡單線性迴歸範例</a:t>
            </a:r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186479"/>
              </p:ext>
            </p:extLst>
          </p:nvPr>
        </p:nvGraphicFramePr>
        <p:xfrm>
          <a:off x="557213" y="2852738"/>
          <a:ext cx="64992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9" name="Equation" r:id="rId3" imgW="2501640" imgH="228600" progId="Equation.DSMT4">
                  <p:embed/>
                </p:oleObj>
              </mc:Choice>
              <mc:Fallback>
                <p:oleObj name="Equation" r:id="rId3" imgW="250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2852738"/>
                        <a:ext cx="64992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773522"/>
              </p:ext>
            </p:extLst>
          </p:nvPr>
        </p:nvGraphicFramePr>
        <p:xfrm>
          <a:off x="611560" y="1628800"/>
          <a:ext cx="46561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0" name="Equation" r:id="rId5" imgW="1409400" imgH="393480" progId="Equation.DSMT4">
                  <p:embed/>
                </p:oleObj>
              </mc:Choice>
              <mc:Fallback>
                <p:oleObj name="Equation" r:id="rId5" imgW="1409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628800"/>
                        <a:ext cx="4656137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75593" y="3793965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所以樣本迴歸直線為</a:t>
            </a:r>
            <a:r>
              <a:rPr lang="en-US" altLang="zh-TW" sz="3200" dirty="0" smtClean="0"/>
              <a:t>: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79225"/>
              </p:ext>
            </p:extLst>
          </p:nvPr>
        </p:nvGraphicFramePr>
        <p:xfrm>
          <a:off x="771525" y="4329113"/>
          <a:ext cx="62325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1" name="Equation" r:id="rId7" imgW="2412720" imgH="266400" progId="Equation.DSMT4">
                  <p:embed/>
                </p:oleObj>
              </mc:Choice>
              <mc:Fallback>
                <p:oleObj name="Equation" r:id="rId7" imgW="2412720" imgH="26640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329113"/>
                        <a:ext cx="62325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87257"/>
              </p:ext>
            </p:extLst>
          </p:nvPr>
        </p:nvGraphicFramePr>
        <p:xfrm>
          <a:off x="641990" y="5615611"/>
          <a:ext cx="68881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2" name="Equation" r:id="rId9" imgW="2666880" imgH="266400" progId="Equation.DSMT4">
                  <p:embed/>
                </p:oleObj>
              </mc:Choice>
              <mc:Fallback>
                <p:oleObj name="Equation" r:id="rId9" imgW="2666880" imgH="266400" progId="Equation.DSMT4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90" y="5615611"/>
                        <a:ext cx="68881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641990" y="4997152"/>
            <a:ext cx="3641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而樣本迴</a:t>
            </a:r>
            <a:r>
              <a:rPr lang="zh-TW" altLang="en-US" sz="3200" dirty="0"/>
              <a:t>歸模型為</a:t>
            </a:r>
            <a:r>
              <a:rPr lang="en-US" altLang="zh-TW" sz="3200" dirty="0"/>
              <a:t>: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922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操作練習</a:t>
            </a:r>
            <a:r>
              <a:rPr lang="en-US" altLang="zh-TW" b="1" dirty="0" smtClean="0"/>
              <a:t>1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以「母體身高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sav</a:t>
            </a:r>
            <a:r>
              <a:rPr lang="zh-TW" altLang="en-US" dirty="0" smtClean="0"/>
              <a:t>」檔和「樣本身高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sav</a:t>
            </a:r>
            <a:r>
              <a:rPr lang="zh-TW" altLang="en-US" dirty="0" smtClean="0"/>
              <a:t>」檔練習。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19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步驟</a:t>
            </a:r>
            <a:r>
              <a:rPr lang="en-US" altLang="zh-TW" b="1" dirty="0" smtClean="0"/>
              <a:t>1</a:t>
            </a:r>
            <a:endParaRPr lang="zh-TW" alt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5845"/>
            <a:ext cx="7416824" cy="494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11560" y="1484784"/>
            <a:ext cx="1224136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43608" y="4653136"/>
            <a:ext cx="1224136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995936" y="5157192"/>
            <a:ext cx="144016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139952" y="1736812"/>
            <a:ext cx="4536504" cy="16201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分析</a:t>
            </a:r>
            <a:r>
              <a:rPr lang="en-US" altLang="zh-TW" sz="4000" dirty="0" smtClean="0"/>
              <a:t>-&gt;</a:t>
            </a:r>
            <a:r>
              <a:rPr lang="zh-TW" altLang="en-US" sz="4000" dirty="0" smtClean="0"/>
              <a:t>迴歸</a:t>
            </a:r>
            <a:r>
              <a:rPr lang="en-US" altLang="zh-TW" sz="4000" dirty="0" smtClean="0"/>
              <a:t>-&gt;</a:t>
            </a:r>
            <a:r>
              <a:rPr lang="zh-TW" altLang="en-US" sz="4000" dirty="0" smtClean="0"/>
              <a:t>線性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498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步驟</a:t>
            </a:r>
            <a:r>
              <a:rPr lang="en-US" altLang="zh-TW" b="1" dirty="0" smtClean="0"/>
              <a:t>2</a:t>
            </a:r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5" y="1268760"/>
            <a:ext cx="8430239" cy="52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2385120" y="2088282"/>
            <a:ext cx="890736" cy="14127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2385120" y="2060848"/>
            <a:ext cx="890736" cy="36004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287" y="404664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步驟</a:t>
            </a:r>
            <a:r>
              <a:rPr lang="en-US" altLang="zh-TW" b="1" dirty="0" smtClean="0"/>
              <a:t>3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3690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835696" y="5949280"/>
            <a:ext cx="108012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3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" y="476672"/>
            <a:ext cx="8229600" cy="1143000"/>
          </a:xfrm>
        </p:spPr>
        <p:txBody>
          <a:bodyPr/>
          <a:lstStyle/>
          <a:p>
            <a:r>
              <a:rPr lang="zh-TW" altLang="en-US" b="1" dirty="0"/>
              <a:t>報表解讀</a:t>
            </a:r>
            <a:r>
              <a:rPr lang="en-US" altLang="zh-TW" b="1" dirty="0"/>
              <a:t>1(</a:t>
            </a:r>
            <a:r>
              <a:rPr lang="zh-TW" altLang="en-US" b="1" dirty="0"/>
              <a:t>母體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235766"/>
              </p:ext>
            </p:extLst>
          </p:nvPr>
        </p:nvGraphicFramePr>
        <p:xfrm>
          <a:off x="539553" y="1484785"/>
          <a:ext cx="8208912" cy="4608510"/>
        </p:xfrm>
        <a:graphic>
          <a:graphicData uri="http://schemas.openxmlformats.org/drawingml/2006/table">
            <a:tbl>
              <a:tblPr/>
              <a:tblGrid>
                <a:gridCol w="936103"/>
                <a:gridCol w="1368153"/>
                <a:gridCol w="1349832"/>
                <a:gridCol w="1233686"/>
                <a:gridCol w="1233686"/>
                <a:gridCol w="1043726"/>
                <a:gridCol w="1043726"/>
              </a:tblGrid>
              <a:tr h="512056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b="1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係數</a:t>
                      </a:r>
                      <a:r>
                        <a:rPr lang="en-US" sz="2000" b="1" kern="0" baseline="3000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a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24114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模式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未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標準化係數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標準化係</a:t>
                      </a: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數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t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顯著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114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B 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之估計值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標準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誤差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Beta 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分配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12056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1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(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常數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85.573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89.272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959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392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1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父親身高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488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525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421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930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405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56">
                <a:tc gridSpan="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a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 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依變數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: 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小孩身高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923928" y="1484784"/>
            <a:ext cx="136815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843808" y="2996952"/>
            <a:ext cx="1368152" cy="2592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740352" y="4509120"/>
            <a:ext cx="1008112" cy="10801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8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TW" altLang="en-US" b="1" dirty="0"/>
              <a:t>報表解讀</a:t>
            </a:r>
            <a:r>
              <a:rPr lang="en-US" altLang="zh-TW" b="1" dirty="0" smtClean="0"/>
              <a:t>1-1(</a:t>
            </a:r>
            <a:r>
              <a:rPr lang="zh-TW" altLang="en-US" b="1" dirty="0"/>
              <a:t>母體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結論</a:t>
            </a:r>
            <a:r>
              <a:rPr lang="en-US" altLang="zh-TW" dirty="0"/>
              <a:t>: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&lt;1&gt;</a:t>
            </a:r>
            <a:r>
              <a:rPr lang="zh-TW" altLang="zh-TW" dirty="0"/>
              <a:t>由父親身高的顯著性為</a:t>
            </a:r>
            <a:r>
              <a:rPr lang="en-US" altLang="zh-TW" dirty="0" smtClean="0"/>
              <a:t>0.405</a:t>
            </a:r>
            <a:r>
              <a:rPr lang="zh-TW" altLang="zh-TW" dirty="0" smtClean="0"/>
              <a:t>大於</a:t>
            </a:r>
            <a:r>
              <a:rPr lang="en-US" altLang="zh-TW" dirty="0"/>
              <a:t>0.05</a:t>
            </a:r>
            <a:r>
              <a:rPr lang="zh-TW" altLang="zh-TW" dirty="0"/>
              <a:t>可以知道父親身高對小孩身高不具有顯著影響力。</a:t>
            </a:r>
          </a:p>
          <a:p>
            <a:pPr marL="0" indent="0">
              <a:buNone/>
            </a:pPr>
            <a:r>
              <a:rPr lang="en-US" altLang="zh-TW" dirty="0"/>
              <a:t>&lt;2&gt;</a:t>
            </a:r>
            <a:r>
              <a:rPr lang="zh-TW" altLang="zh-TW" dirty="0"/>
              <a:t>在此可寫出迴歸方程式</a:t>
            </a:r>
            <a:r>
              <a:rPr lang="en-US" altLang="zh-TW" dirty="0"/>
              <a:t>:</a:t>
            </a: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21150"/>
              </p:ext>
            </p:extLst>
          </p:nvPr>
        </p:nvGraphicFramePr>
        <p:xfrm>
          <a:off x="611188" y="3722688"/>
          <a:ext cx="73787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3" imgW="2108160" imgH="228600" progId="Equation.DSMT4">
                  <p:embed/>
                </p:oleObj>
              </mc:Choice>
              <mc:Fallback>
                <p:oleObj name="Equation" r:id="rId3" imgW="210816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22688"/>
                        <a:ext cx="737870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970067"/>
              </p:ext>
            </p:extLst>
          </p:nvPr>
        </p:nvGraphicFramePr>
        <p:xfrm>
          <a:off x="611560" y="4653136"/>
          <a:ext cx="71183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5" imgW="2895480" imgH="228600" progId="Equation.DSMT4">
                  <p:embed/>
                </p:oleObj>
              </mc:Choice>
              <mc:Fallback>
                <p:oleObj name="Equation" r:id="rId5" imgW="2895480" imgH="2286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53136"/>
                        <a:ext cx="71183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5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2068" y="446410"/>
            <a:ext cx="8229600" cy="1143000"/>
          </a:xfrm>
        </p:spPr>
        <p:txBody>
          <a:bodyPr/>
          <a:lstStyle/>
          <a:p>
            <a:r>
              <a:rPr lang="zh-TW" altLang="en-US" b="1" dirty="0"/>
              <a:t>報表解</a:t>
            </a:r>
            <a:r>
              <a:rPr lang="zh-TW" altLang="en-US" b="1" dirty="0" smtClean="0"/>
              <a:t>讀</a:t>
            </a:r>
            <a:r>
              <a:rPr lang="en-US" altLang="zh-TW" b="1" dirty="0" smtClean="0"/>
              <a:t>2(</a:t>
            </a:r>
            <a:r>
              <a:rPr lang="zh-TW" altLang="en-US" b="1" dirty="0" smtClean="0"/>
              <a:t>樣本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106317"/>
              </p:ext>
            </p:extLst>
          </p:nvPr>
        </p:nvGraphicFramePr>
        <p:xfrm>
          <a:off x="323527" y="1484786"/>
          <a:ext cx="8568952" cy="4896540"/>
        </p:xfrm>
        <a:graphic>
          <a:graphicData uri="http://schemas.openxmlformats.org/drawingml/2006/table">
            <a:tbl>
              <a:tblPr/>
              <a:tblGrid>
                <a:gridCol w="1080121"/>
                <a:gridCol w="1462783"/>
                <a:gridCol w="1271452"/>
                <a:gridCol w="1287794"/>
                <a:gridCol w="1287794"/>
                <a:gridCol w="1089504"/>
                <a:gridCol w="1089504"/>
              </a:tblGrid>
              <a:tr h="544060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b="1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係數</a:t>
                      </a:r>
                      <a:r>
                        <a:rPr lang="en-US" sz="2000" b="1" kern="0" baseline="3000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a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88120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模式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未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標準化係數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標準化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係數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t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顯著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性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12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B 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之估計值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標準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誤差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Beta 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分配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06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1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(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常數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)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-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98.515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92.601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-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1.064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399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1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父親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身高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1.573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542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899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2.901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101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 gridSpan="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kern="0" dirty="0" smtClean="0">
                        <a:solidFill>
                          <a:srgbClr val="000000"/>
                        </a:solidFill>
                        <a:effectLst/>
                        <a:latin typeface="MingLiU"/>
                        <a:ea typeface="新細明體"/>
                        <a:cs typeface="MingLiU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a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. 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依變數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: </a:t>
                      </a:r>
                      <a:r>
                        <a:rPr lang="zh-TW" sz="2000" kern="0" dirty="0">
                          <a:solidFill>
                            <a:srgbClr val="000000"/>
                          </a:solidFill>
                          <a:effectLst/>
                          <a:latin typeface="MingLiU"/>
                          <a:ea typeface="新細明體"/>
                          <a:cs typeface="MingLiU"/>
                        </a:rPr>
                        <a:t>小孩身高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194820" y="1556792"/>
            <a:ext cx="864096" cy="5160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843808" y="2852936"/>
            <a:ext cx="1368152" cy="2952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884368" y="4581128"/>
            <a:ext cx="1008112" cy="12241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9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zh-TW" altLang="en-US" b="1" dirty="0"/>
              <a:t>報表解讀</a:t>
            </a:r>
            <a:r>
              <a:rPr lang="en-US" altLang="zh-TW" b="1" dirty="0" smtClean="0"/>
              <a:t>2-1(</a:t>
            </a:r>
            <a:r>
              <a:rPr lang="zh-TW" altLang="en-US" b="1" dirty="0"/>
              <a:t>樣本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結論</a:t>
            </a:r>
            <a:r>
              <a:rPr lang="en-US" altLang="zh-TW" dirty="0"/>
              <a:t>: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&lt;1&gt;</a:t>
            </a:r>
            <a:r>
              <a:rPr lang="zh-TW" altLang="zh-TW" dirty="0"/>
              <a:t>由父親身高的顯著性為</a:t>
            </a:r>
            <a:r>
              <a:rPr lang="en-US" altLang="zh-TW" dirty="0"/>
              <a:t>0.101</a:t>
            </a:r>
            <a:r>
              <a:rPr lang="zh-TW" altLang="zh-TW" dirty="0"/>
              <a:t>大於</a:t>
            </a:r>
            <a:r>
              <a:rPr lang="en-US" altLang="zh-TW" dirty="0"/>
              <a:t>0.05</a:t>
            </a:r>
            <a:r>
              <a:rPr lang="zh-TW" altLang="zh-TW" dirty="0"/>
              <a:t>可以知道父親身高對小孩身高不具有顯著影響力。</a:t>
            </a:r>
          </a:p>
          <a:p>
            <a:pPr marL="0" indent="0">
              <a:buNone/>
            </a:pPr>
            <a:r>
              <a:rPr lang="en-US" altLang="zh-TW" dirty="0"/>
              <a:t>&lt;2&gt;</a:t>
            </a:r>
            <a:r>
              <a:rPr lang="zh-TW" altLang="zh-TW" dirty="0"/>
              <a:t>在此可寫出迴歸方程式</a:t>
            </a:r>
            <a:r>
              <a:rPr lang="en-US" altLang="zh-TW" dirty="0" smtClean="0"/>
              <a:t>:</a:t>
            </a: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&lt;</a:t>
            </a:r>
            <a:r>
              <a:rPr lang="en-US" altLang="zh-TW" dirty="0"/>
              <a:t>3&gt;</a:t>
            </a:r>
            <a:r>
              <a:rPr lang="zh-TW" altLang="zh-TW" dirty="0"/>
              <a:t>迴歸方程式的意義為，</a:t>
            </a:r>
            <a:r>
              <a:rPr lang="zh-TW" altLang="zh-TW" dirty="0" smtClean="0"/>
              <a:t>若</a:t>
            </a:r>
            <a:r>
              <a:rPr lang="zh-TW" altLang="en-US" dirty="0"/>
              <a:t>有一位</a:t>
            </a:r>
            <a:r>
              <a:rPr lang="zh-TW" altLang="zh-TW" dirty="0" smtClean="0"/>
              <a:t>父親</a:t>
            </a:r>
            <a:r>
              <a:rPr lang="zh-TW" altLang="zh-TW" dirty="0"/>
              <a:t>身高為</a:t>
            </a:r>
            <a:r>
              <a:rPr lang="en-US" altLang="zh-TW" dirty="0"/>
              <a:t>180</a:t>
            </a:r>
            <a:r>
              <a:rPr lang="zh-TW" altLang="zh-TW" dirty="0"/>
              <a:t>公分，則小孩身高會是</a:t>
            </a:r>
          </a:p>
          <a:p>
            <a:pPr marL="0" indent="0">
              <a:buNone/>
            </a:pPr>
            <a:r>
              <a:rPr lang="en-US" altLang="zh-TW" dirty="0"/>
              <a:t>-98.515+1.573 180=184.625 </a:t>
            </a:r>
            <a:r>
              <a:rPr lang="zh-TW" altLang="zh-TW" dirty="0"/>
              <a:t>公分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60964"/>
              </p:ext>
            </p:extLst>
          </p:nvPr>
        </p:nvGraphicFramePr>
        <p:xfrm>
          <a:off x="899592" y="3645024"/>
          <a:ext cx="680075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3" imgW="1942920" imgH="291960" progId="Equation.DSMT4">
                  <p:embed/>
                </p:oleObj>
              </mc:Choice>
              <mc:Fallback>
                <p:oleObj name="Equation" r:id="rId3" imgW="19429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3645024"/>
                        <a:ext cx="6800756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07685"/>
              </p:ext>
            </p:extLst>
          </p:nvPr>
        </p:nvGraphicFramePr>
        <p:xfrm>
          <a:off x="1835696" y="1556792"/>
          <a:ext cx="71183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5" imgW="2895480" imgH="228600" progId="Equation.DSMT4">
                  <p:embed/>
                </p:oleObj>
              </mc:Choice>
              <mc:Fallback>
                <p:oleObj name="Equation" r:id="rId5" imgW="2895480" imgH="2286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71183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4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zh-TW" altLang="en-US" b="1" dirty="0"/>
              <a:t>簡單線性迴</a:t>
            </a:r>
            <a:r>
              <a:rPr lang="zh-TW" altLang="en-US" b="1" dirty="0" smtClean="0"/>
              <a:t>歸</a:t>
            </a:r>
            <a:r>
              <a:rPr lang="zh-TW" altLang="en-US" b="1" dirty="0"/>
              <a:t>使用前提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假設</a:t>
            </a:r>
            <a:r>
              <a:rPr lang="en-US" altLang="zh-TW" b="1" dirty="0"/>
              <a:t>:</a:t>
            </a:r>
          </a:p>
          <a:p>
            <a:pPr marL="0" indent="0">
              <a:buNone/>
            </a:pPr>
            <a:r>
              <a:rPr lang="en-US" altLang="zh-TW" dirty="0"/>
              <a:t>(1)</a:t>
            </a:r>
            <a:r>
              <a:rPr lang="zh-TW" altLang="zh-TW" dirty="0"/>
              <a:t> 獨立性</a:t>
            </a:r>
          </a:p>
          <a:p>
            <a:pPr marL="0" indent="0">
              <a:buNone/>
            </a:pPr>
            <a:r>
              <a:rPr lang="zh-TW" altLang="zh-TW" dirty="0"/>
              <a:t> </a:t>
            </a:r>
            <a:r>
              <a:rPr lang="zh-TW" altLang="en-US" dirty="0" smtClean="0"/>
              <a:t>誤差</a:t>
            </a:r>
            <a:r>
              <a:rPr lang="zh-TW" altLang="zh-TW" dirty="0" smtClean="0"/>
              <a:t>是</a:t>
            </a:r>
            <a:r>
              <a:rPr lang="zh-TW" altLang="zh-TW" dirty="0"/>
              <a:t>統計獨立</a:t>
            </a:r>
            <a:r>
              <a:rPr lang="zh-TW" altLang="en-US" dirty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(2)</a:t>
            </a:r>
            <a:r>
              <a:rPr lang="zh-TW" altLang="zh-TW" dirty="0"/>
              <a:t>常態性</a:t>
            </a:r>
          </a:p>
          <a:p>
            <a:pPr marL="0" indent="0">
              <a:buNone/>
            </a:pPr>
            <a:r>
              <a:rPr lang="zh-TW" altLang="en-US" dirty="0" smtClean="0"/>
              <a:t>誤差</a:t>
            </a:r>
            <a:r>
              <a:rPr lang="zh-TW" altLang="zh-TW" dirty="0"/>
              <a:t>為常態分配</a:t>
            </a:r>
            <a:r>
              <a:rPr lang="zh-TW" altLang="en-US" dirty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(3)</a:t>
            </a:r>
            <a:r>
              <a:rPr lang="zh-TW" altLang="zh-TW" dirty="0"/>
              <a:t>變異數同質性</a:t>
            </a:r>
          </a:p>
          <a:p>
            <a:pPr marL="0" indent="0">
              <a:buNone/>
            </a:pPr>
            <a:r>
              <a:rPr lang="zh-TW" altLang="en-US" dirty="0" smtClean="0"/>
              <a:t>誤差</a:t>
            </a:r>
            <a:r>
              <a:rPr lang="zh-TW" altLang="zh-TW" dirty="0"/>
              <a:t>的變異</a:t>
            </a:r>
            <a:r>
              <a:rPr lang="zh-TW" altLang="zh-TW" dirty="0" smtClean="0"/>
              <a:t>數</a:t>
            </a:r>
            <a:r>
              <a:rPr lang="zh-TW" altLang="en-US" dirty="0" smtClean="0"/>
              <a:t>都</a:t>
            </a:r>
            <a:r>
              <a:rPr lang="zh-TW" altLang="en-US" dirty="0"/>
              <a:t>相同。</a:t>
            </a:r>
          </a:p>
        </p:txBody>
      </p:sp>
    </p:spTree>
    <p:extLst>
      <p:ext uri="{BB962C8B-B14F-4D97-AF65-F5344CB8AC3E}">
        <p14:creationId xmlns:p14="http://schemas.microsoft.com/office/powerpoint/2010/main" val="31606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迴歸分析的用途與分類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sz="12000" dirty="0" smtClean="0"/>
              <a:t>利用自變數預測依變數的情況。</a:t>
            </a:r>
          </a:p>
          <a:p>
            <a:r>
              <a:rPr lang="zh-TW" altLang="en-US" sz="12000" dirty="0" smtClean="0"/>
              <a:t>透過迴歸方程式了解自變數對依變數的影響情況。</a:t>
            </a:r>
          </a:p>
          <a:p>
            <a:pPr marL="0" indent="0">
              <a:buNone/>
            </a:pPr>
            <a:r>
              <a:rPr lang="zh-TW" altLang="en-US" sz="12000" dirty="0" smtClean="0"/>
              <a:t>例如</a:t>
            </a:r>
            <a:r>
              <a:rPr lang="en-US" altLang="zh-TW" sz="12000" dirty="0" smtClean="0"/>
              <a:t>:</a:t>
            </a:r>
          </a:p>
          <a:p>
            <a:pPr marL="0" indent="0">
              <a:buNone/>
            </a:pPr>
            <a:r>
              <a:rPr lang="en-US" altLang="zh-TW" sz="12000" dirty="0" smtClean="0"/>
              <a:t>(1)</a:t>
            </a:r>
            <a:r>
              <a:rPr lang="zh-TW" altLang="en-US" sz="12000" dirty="0" smtClean="0"/>
              <a:t>由父母身高預測子女身高</a:t>
            </a:r>
          </a:p>
          <a:p>
            <a:pPr marL="0" indent="0">
              <a:buNone/>
            </a:pPr>
            <a:r>
              <a:rPr lang="en-US" altLang="zh-TW" sz="12000" dirty="0" smtClean="0"/>
              <a:t>(2)</a:t>
            </a:r>
            <a:r>
              <a:rPr lang="zh-TW" altLang="en-US" sz="12000" dirty="0" smtClean="0"/>
              <a:t>用人口成長預測電話用戶數的成長</a:t>
            </a:r>
          </a:p>
          <a:p>
            <a:pPr marL="0" indent="0">
              <a:buNone/>
            </a:pPr>
            <a:r>
              <a:rPr lang="en-US" altLang="zh-TW" sz="12000" dirty="0" smtClean="0"/>
              <a:t>(3)</a:t>
            </a:r>
            <a:r>
              <a:rPr lang="zh-TW" altLang="en-US" sz="12000" dirty="0" smtClean="0"/>
              <a:t>以廣告支出預測銷售額</a:t>
            </a:r>
          </a:p>
          <a:p>
            <a:r>
              <a:rPr lang="zh-TW" altLang="en-US" sz="12000" dirty="0" smtClean="0"/>
              <a:t>分為簡單迴歸分析與多元迴歸分析</a:t>
            </a:r>
            <a:r>
              <a:rPr lang="en-US" altLang="zh-TW" sz="12000" dirty="0" smtClean="0"/>
              <a:t>(</a:t>
            </a:r>
            <a:r>
              <a:rPr lang="zh-TW" altLang="en-US" sz="12000" dirty="0" smtClean="0"/>
              <a:t>複迴歸</a:t>
            </a:r>
            <a:r>
              <a:rPr lang="en-US" altLang="zh-TW" sz="12000" dirty="0" smtClean="0"/>
              <a:t>)『</a:t>
            </a:r>
            <a:r>
              <a:rPr lang="zh-TW" altLang="en-US" sz="12000" dirty="0" smtClean="0"/>
              <a:t>簡單</a:t>
            </a:r>
            <a:r>
              <a:rPr lang="en-US" altLang="zh-TW" sz="12000" dirty="0" smtClean="0"/>
              <a:t>』</a:t>
            </a:r>
            <a:r>
              <a:rPr lang="zh-TW" altLang="en-US" sz="12000" dirty="0" smtClean="0"/>
              <a:t>代表只有一個自變數</a:t>
            </a:r>
            <a:endParaRPr lang="en-US" altLang="zh-TW" sz="12000" dirty="0" smtClean="0"/>
          </a:p>
          <a:p>
            <a:pPr marL="0" indent="0">
              <a:buNone/>
            </a:pPr>
            <a:r>
              <a:rPr lang="en-US" altLang="zh-TW" sz="12000" dirty="0"/>
              <a:t> </a:t>
            </a:r>
            <a:r>
              <a:rPr lang="en-US" altLang="zh-TW" sz="12000" dirty="0" smtClean="0"/>
              <a:t>   『</a:t>
            </a:r>
            <a:r>
              <a:rPr lang="zh-TW" altLang="en-US" sz="12000" dirty="0" smtClean="0"/>
              <a:t>多元</a:t>
            </a:r>
            <a:r>
              <a:rPr lang="en-US" altLang="zh-TW" sz="12000" dirty="0" smtClean="0"/>
              <a:t>』</a:t>
            </a:r>
            <a:r>
              <a:rPr lang="zh-TW" altLang="en-US" sz="12000" dirty="0" smtClean="0"/>
              <a:t>代表有多個自變數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08748" y="1556792"/>
            <a:ext cx="720080" cy="50405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308304" y="2060848"/>
            <a:ext cx="792088" cy="36004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239582"/>
            <a:ext cx="5144020" cy="49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zh-TW" altLang="en-US" b="1" dirty="0"/>
              <a:t>簡單線性迴歸</a:t>
            </a:r>
            <a:r>
              <a:rPr lang="zh-TW" altLang="en-US" b="1" dirty="0" smtClean="0"/>
              <a:t>假設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(1)</a:t>
            </a:r>
            <a:r>
              <a:rPr lang="zh-TW" altLang="en-US" dirty="0" smtClean="0"/>
              <a:t>如何判斷是否獨立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答</a:t>
            </a:r>
            <a:r>
              <a:rPr lang="en-US" altLang="zh-TW" dirty="0" smtClean="0"/>
              <a:t>: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Durbin-Watson</a:t>
            </a:r>
            <a:r>
              <a:rPr lang="zh-TW" altLang="en-US" dirty="0" smtClean="0"/>
              <a:t>統計量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(2)</a:t>
            </a:r>
            <a:r>
              <a:rPr lang="zh-TW" altLang="en-US" dirty="0"/>
              <a:t>如何判斷</a:t>
            </a:r>
            <a:r>
              <a:rPr lang="zh-TW" altLang="en-US" dirty="0" smtClean="0"/>
              <a:t>是否常態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zh-TW" altLang="en-US" dirty="0" smtClean="0"/>
              <a:t>    答</a:t>
            </a:r>
            <a:r>
              <a:rPr lang="en-US" altLang="zh-TW" dirty="0" smtClean="0"/>
              <a:t>:Kolmogorov-Smirnov</a:t>
            </a:r>
            <a:r>
              <a:rPr lang="zh-TW" altLang="en-US" dirty="0" smtClean="0"/>
              <a:t>統計量或</a:t>
            </a:r>
            <a:r>
              <a:rPr lang="en-US" altLang="zh-TW" dirty="0" smtClean="0"/>
              <a:t>Shapiro-</a:t>
            </a:r>
            <a:r>
              <a:rPr lang="en-US" altLang="zh-TW" dirty="0" err="1" smtClean="0"/>
              <a:t>Wilk</a:t>
            </a:r>
            <a:r>
              <a:rPr lang="zh-TW" altLang="en-US" dirty="0"/>
              <a:t>統計</a:t>
            </a:r>
            <a:r>
              <a:rPr lang="zh-TW" altLang="en-US" dirty="0" smtClean="0"/>
              <a:t>量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(3)</a:t>
            </a:r>
            <a:r>
              <a:rPr lang="zh-TW" altLang="en-US" dirty="0"/>
              <a:t>如何判斷</a:t>
            </a:r>
            <a:r>
              <a:rPr lang="zh-TW" altLang="en-US" dirty="0" smtClean="0"/>
              <a:t>是否變異數同質性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zh-TW" altLang="en-US" dirty="0" smtClean="0"/>
              <a:t>   答</a:t>
            </a:r>
            <a:r>
              <a:rPr lang="en-US" altLang="zh-TW" dirty="0"/>
              <a:t>:</a:t>
            </a:r>
            <a:r>
              <a:rPr lang="zh-TW" altLang="en-US" dirty="0" smtClean="0"/>
              <a:t>使用散佈圖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05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操作練習</a:t>
            </a:r>
            <a:r>
              <a:rPr lang="en-US" altLang="zh-TW" b="1" dirty="0" smtClean="0"/>
              <a:t>2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以「數學考試成績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sav</a:t>
            </a:r>
            <a:r>
              <a:rPr lang="zh-TW" altLang="en-US" dirty="0" smtClean="0"/>
              <a:t>」檔為例，我們從輔仁國中</a:t>
            </a:r>
            <a:r>
              <a:rPr lang="en-US" altLang="zh-TW" dirty="0" smtClean="0"/>
              <a:t>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班的</a:t>
            </a:r>
            <a:r>
              <a:rPr lang="en-US" altLang="zh-TW" dirty="0" smtClean="0"/>
              <a:t>50</a:t>
            </a:r>
            <a:r>
              <a:rPr lang="zh-TW" altLang="en-US" dirty="0" smtClean="0"/>
              <a:t>位同學中，抽取</a:t>
            </a:r>
            <a:r>
              <a:rPr lang="en-US" altLang="zh-TW" dirty="0" smtClean="0"/>
              <a:t>16</a:t>
            </a:r>
            <a:r>
              <a:rPr lang="zh-TW" altLang="en-US" dirty="0" smtClean="0"/>
              <a:t>位同學的第</a:t>
            </a:r>
            <a:r>
              <a:rPr lang="en-US" altLang="zh-TW" dirty="0"/>
              <a:t>2</a:t>
            </a:r>
            <a:r>
              <a:rPr lang="zh-TW" altLang="en-US" dirty="0"/>
              <a:t>次數學考試</a:t>
            </a:r>
            <a:r>
              <a:rPr lang="zh-TW" altLang="en-US" dirty="0" smtClean="0"/>
              <a:t>成績，來探討是否</a:t>
            </a:r>
            <a:r>
              <a:rPr lang="zh-TW" altLang="en-US" dirty="0"/>
              <a:t>可用來</a:t>
            </a:r>
            <a:r>
              <a:rPr lang="zh-TW" altLang="en-US" dirty="0" smtClean="0"/>
              <a:t>預測第</a:t>
            </a:r>
            <a:r>
              <a:rPr lang="en-US" altLang="zh-TW" dirty="0" smtClean="0"/>
              <a:t>3</a:t>
            </a:r>
            <a:r>
              <a:rPr lang="zh-TW" altLang="en-US" dirty="0" smtClean="0"/>
              <a:t>次數學考試成績。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74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en-US" altLang="zh-TW" b="1" dirty="0"/>
              <a:t>&lt;1&gt;</a:t>
            </a:r>
            <a:r>
              <a:rPr lang="zh-TW" altLang="zh-TW" b="1" dirty="0"/>
              <a:t>檢定獨立性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1</a:t>
            </a:r>
            <a:endParaRPr lang="zh-TW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24936" cy="52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1268760"/>
            <a:ext cx="108012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24516" y="5085184"/>
            <a:ext cx="1315235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283968" y="5573149"/>
            <a:ext cx="136815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3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altLang="zh-TW" b="1" dirty="0"/>
              <a:t>&lt;1&gt;</a:t>
            </a:r>
            <a:r>
              <a:rPr lang="zh-TW" altLang="zh-TW" b="1" dirty="0"/>
              <a:t>檢定獨立性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2</a:t>
            </a:r>
            <a:endParaRPr lang="zh-TW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4906"/>
            <a:ext cx="8496944" cy="521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2627784" y="2276872"/>
            <a:ext cx="504056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2559025" y="2276872"/>
            <a:ext cx="860847" cy="228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6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altLang="zh-TW" b="1" dirty="0"/>
              <a:t>&lt;1&gt;</a:t>
            </a:r>
            <a:r>
              <a:rPr lang="zh-TW" altLang="zh-TW" b="1" dirty="0"/>
              <a:t>檢定獨立性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3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640960" cy="52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164288" y="1772816"/>
            <a:ext cx="1512168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6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altLang="zh-TW" b="1" dirty="0"/>
              <a:t>&lt;1&gt;</a:t>
            </a:r>
            <a:r>
              <a:rPr lang="zh-TW" altLang="zh-TW" b="1" dirty="0"/>
              <a:t>檢定獨立性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4</a:t>
            </a:r>
            <a:endParaRPr lang="zh-TW" alt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3049"/>
            <a:ext cx="8640960" cy="543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2699792" y="4005064"/>
            <a:ext cx="208823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236296" y="1772816"/>
            <a:ext cx="136815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6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altLang="zh-TW" b="1" dirty="0"/>
              <a:t>&lt;1&gt;</a:t>
            </a:r>
            <a:r>
              <a:rPr lang="zh-TW" altLang="zh-TW" b="1" dirty="0"/>
              <a:t>檢定</a:t>
            </a:r>
            <a:r>
              <a:rPr lang="zh-TW" altLang="zh-TW" b="1" dirty="0" smtClean="0"/>
              <a:t>獨立性</a:t>
            </a:r>
            <a:r>
              <a:rPr lang="en-US" altLang="zh-TW" b="1" dirty="0"/>
              <a:t>-</a:t>
            </a:r>
            <a:r>
              <a:rPr lang="zh-TW" altLang="en-US" b="1" dirty="0"/>
              <a:t>報表解讀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334111"/>
              </p:ext>
            </p:extLst>
          </p:nvPr>
        </p:nvGraphicFramePr>
        <p:xfrm>
          <a:off x="323528" y="1772818"/>
          <a:ext cx="8507289" cy="4324770"/>
        </p:xfrm>
        <a:graphic>
          <a:graphicData uri="http://schemas.openxmlformats.org/drawingml/2006/table">
            <a:tbl>
              <a:tblPr/>
              <a:tblGrid>
                <a:gridCol w="504056"/>
                <a:gridCol w="962599"/>
                <a:gridCol w="927295"/>
                <a:gridCol w="2033242"/>
                <a:gridCol w="1664027"/>
                <a:gridCol w="2416070"/>
              </a:tblGrid>
              <a:tr h="864954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b="1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b="1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模式</a:t>
                      </a:r>
                      <a:r>
                        <a:rPr lang="zh-TW" sz="25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摘要</a:t>
                      </a:r>
                      <a:r>
                        <a:rPr lang="en-US" sz="2500" b="1" kern="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b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649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模</a:t>
                      </a: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式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R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R</a:t>
                      </a: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平方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調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過後的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 R </a:t>
                      </a: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平方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估計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的</a:t>
                      </a: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標</a:t>
                      </a: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準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誤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Durbin-Watson 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檢定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1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.</a:t>
                      </a:r>
                      <a:r>
                        <a:rPr lang="en-US" sz="2500" kern="0" dirty="0" err="1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766</a:t>
                      </a:r>
                      <a:r>
                        <a:rPr lang="en-US" sz="2500" kern="0" baseline="30000" dirty="0" err="1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a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.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586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. 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557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5.96586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1.580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54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a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. 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預測變數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:(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常數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), 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第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2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次數學成績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64954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b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. 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依變數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: 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第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3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次數學成績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橢圓 4"/>
          <p:cNvSpPr/>
          <p:nvPr/>
        </p:nvSpPr>
        <p:spPr>
          <a:xfrm>
            <a:off x="7380312" y="3573016"/>
            <a:ext cx="1638300" cy="828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99592" y="4401691"/>
            <a:ext cx="5760640" cy="19076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2500" dirty="0"/>
              <a:t>判斷準則</a:t>
            </a:r>
            <a:r>
              <a:rPr lang="en-US" altLang="zh-TW" sz="2500" dirty="0"/>
              <a:t>:</a:t>
            </a:r>
            <a:endParaRPr lang="zh-TW" altLang="zh-TW" sz="2500" dirty="0"/>
          </a:p>
          <a:p>
            <a:r>
              <a:rPr lang="zh-TW" altLang="zh-TW" sz="2500" dirty="0"/>
              <a:t>若</a:t>
            </a:r>
            <a:r>
              <a:rPr lang="en-US" altLang="zh-TW" sz="2500" dirty="0"/>
              <a:t>Durbin-Watson </a:t>
            </a:r>
            <a:r>
              <a:rPr lang="zh-TW" altLang="zh-TW" sz="2500" dirty="0"/>
              <a:t>值</a:t>
            </a:r>
            <a:r>
              <a:rPr lang="en-US" altLang="zh-TW" sz="2500" dirty="0"/>
              <a:t>&lt;DL </a:t>
            </a:r>
            <a:r>
              <a:rPr lang="zh-TW" altLang="zh-TW" sz="2500" dirty="0"/>
              <a:t>表示資料不獨立</a:t>
            </a:r>
          </a:p>
          <a:p>
            <a:r>
              <a:rPr lang="zh-TW" altLang="zh-TW" sz="2500" dirty="0"/>
              <a:t>若</a:t>
            </a:r>
            <a:r>
              <a:rPr lang="en-US" altLang="zh-TW" sz="2500" dirty="0"/>
              <a:t>Durbin-Watson </a:t>
            </a:r>
            <a:r>
              <a:rPr lang="zh-TW" altLang="zh-TW" sz="2500" dirty="0"/>
              <a:t>值</a:t>
            </a:r>
            <a:r>
              <a:rPr lang="en-US" altLang="zh-TW" sz="2500" dirty="0"/>
              <a:t>&gt;DU </a:t>
            </a:r>
            <a:r>
              <a:rPr lang="zh-TW" altLang="zh-TW" sz="2500" dirty="0"/>
              <a:t>表示資料獨立</a:t>
            </a:r>
          </a:p>
          <a:p>
            <a:r>
              <a:rPr lang="zh-TW" altLang="zh-TW" sz="2500" dirty="0"/>
              <a:t>若</a:t>
            </a:r>
            <a:r>
              <a:rPr lang="en-US" altLang="zh-TW" sz="2500" dirty="0"/>
              <a:t>DL &lt;Durbin-Watson </a:t>
            </a:r>
            <a:r>
              <a:rPr lang="zh-TW" altLang="zh-TW" sz="2500" dirty="0"/>
              <a:t>值</a:t>
            </a:r>
            <a:r>
              <a:rPr lang="en-US" altLang="zh-TW" sz="2500" dirty="0"/>
              <a:t>&lt; DU </a:t>
            </a:r>
            <a:r>
              <a:rPr lang="zh-TW" altLang="zh-TW" sz="2500" dirty="0"/>
              <a:t>則無結論</a:t>
            </a:r>
          </a:p>
        </p:txBody>
      </p:sp>
    </p:spTree>
    <p:extLst>
      <p:ext uri="{BB962C8B-B14F-4D97-AF65-F5344CB8AC3E}">
        <p14:creationId xmlns:p14="http://schemas.microsoft.com/office/powerpoint/2010/main" val="7821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283968" y="4293096"/>
            <a:ext cx="4752528" cy="25649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500" dirty="0">
                <a:latin typeface="+mn-ea"/>
              </a:rPr>
              <a:t>結論</a:t>
            </a:r>
            <a:r>
              <a:rPr lang="en-US" altLang="zh-TW" sz="2500" dirty="0">
                <a:latin typeface="+mn-ea"/>
              </a:rPr>
              <a:t>:</a:t>
            </a:r>
            <a:endParaRPr lang="zh-TW" altLang="zh-TW" sz="2500" dirty="0">
              <a:latin typeface="+mn-ea"/>
            </a:endParaRPr>
          </a:p>
          <a:p>
            <a:r>
              <a:rPr lang="zh-TW" altLang="zh-TW" sz="2500" dirty="0">
                <a:latin typeface="+mn-ea"/>
              </a:rPr>
              <a:t>利用查表看資料是否具獨立性，因為</a:t>
            </a:r>
            <a:r>
              <a:rPr lang="en-US" altLang="zh-TW" sz="2500" dirty="0">
                <a:latin typeface="+mn-ea"/>
              </a:rPr>
              <a:t>Durbin-Watson </a:t>
            </a:r>
            <a:r>
              <a:rPr lang="zh-TW" altLang="zh-TW" sz="2500" dirty="0">
                <a:latin typeface="+mn-ea"/>
              </a:rPr>
              <a:t>值</a:t>
            </a:r>
            <a:r>
              <a:rPr lang="en-US" altLang="zh-TW" sz="2500" dirty="0">
                <a:latin typeface="+mn-ea"/>
              </a:rPr>
              <a:t>=1.58&gt;1.36=DU</a:t>
            </a:r>
            <a:r>
              <a:rPr lang="zh-TW" altLang="zh-TW" sz="2500" dirty="0">
                <a:latin typeface="+mn-ea"/>
              </a:rPr>
              <a:t>所以判定資料具有獨立性，表示迴歸模型的獨立性通過。</a:t>
            </a:r>
          </a:p>
          <a:p>
            <a:pPr algn="ctr"/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3984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altLang="zh-TW" b="1" dirty="0"/>
              <a:t>&lt;2</a:t>
            </a:r>
            <a:r>
              <a:rPr lang="en-US" altLang="zh-TW" b="1" dirty="0" smtClean="0"/>
              <a:t>&gt;</a:t>
            </a:r>
            <a:r>
              <a:rPr lang="zh-TW" altLang="zh-TW" b="1" dirty="0"/>
              <a:t>檢定</a:t>
            </a:r>
            <a:r>
              <a:rPr lang="zh-TW" altLang="zh-TW" b="1" dirty="0" smtClean="0"/>
              <a:t>常態性</a:t>
            </a:r>
            <a:r>
              <a:rPr lang="en-US" altLang="zh-TW" b="1" dirty="0" smtClean="0"/>
              <a:t>-</a:t>
            </a:r>
            <a:r>
              <a:rPr lang="zh-TW" altLang="en-US" b="1" dirty="0"/>
              <a:t>步驟</a:t>
            </a:r>
            <a:r>
              <a:rPr lang="en-US" altLang="zh-TW" b="1" dirty="0"/>
              <a:t>1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5041"/>
            <a:ext cx="8568952" cy="525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67544" y="1340768"/>
            <a:ext cx="129614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15616" y="5085184"/>
            <a:ext cx="129614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99992" y="5608835"/>
            <a:ext cx="129614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2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US" altLang="zh-TW" b="1" dirty="0"/>
              <a:t>&lt;2</a:t>
            </a:r>
            <a:r>
              <a:rPr lang="en-US" altLang="zh-TW" b="1" dirty="0" smtClean="0"/>
              <a:t>&gt;</a:t>
            </a:r>
            <a:r>
              <a:rPr lang="zh-TW" altLang="zh-TW" b="1" dirty="0"/>
              <a:t>檢定</a:t>
            </a:r>
            <a:r>
              <a:rPr lang="zh-TW" altLang="zh-TW" b="1" dirty="0" smtClean="0"/>
              <a:t>常態性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2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0768"/>
            <a:ext cx="849694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2771800" y="2204864"/>
            <a:ext cx="504056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2627784" y="2204864"/>
            <a:ext cx="648072" cy="2880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母體與樣本複習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81128"/>
          </a:xfrm>
        </p:spPr>
        <p:txBody>
          <a:bodyPr/>
          <a:lstStyle/>
          <a:p>
            <a:r>
              <a:rPr lang="zh-TW" altLang="zh-TW" dirty="0"/>
              <a:t>母體</a:t>
            </a:r>
            <a:r>
              <a:rPr lang="en-US" altLang="zh-TW" dirty="0"/>
              <a:t>:</a:t>
            </a:r>
            <a:r>
              <a:rPr lang="zh-TW" altLang="zh-TW" dirty="0"/>
              <a:t>研究對象全體所構成之集合。</a:t>
            </a:r>
          </a:p>
          <a:p>
            <a:r>
              <a:rPr lang="zh-TW" altLang="zh-TW" dirty="0"/>
              <a:t>樣本</a:t>
            </a:r>
            <a:r>
              <a:rPr lang="en-US" altLang="zh-TW" dirty="0"/>
              <a:t>:</a:t>
            </a:r>
            <a:r>
              <a:rPr lang="zh-TW" altLang="zh-TW" dirty="0"/>
              <a:t>從母體中選取一些代表性的子集合。</a:t>
            </a:r>
          </a:p>
          <a:p>
            <a:r>
              <a:rPr lang="zh-TW" altLang="en-US" dirty="0" smtClean="0"/>
              <a:t>例子</a:t>
            </a:r>
            <a:r>
              <a:rPr lang="en-US" altLang="zh-TW" dirty="0" smtClean="0"/>
              <a:t>:</a:t>
            </a:r>
            <a:r>
              <a:rPr lang="zh-TW" altLang="zh-TW" dirty="0" smtClean="0"/>
              <a:t>某</a:t>
            </a:r>
            <a:r>
              <a:rPr lang="zh-TW" altLang="zh-TW" dirty="0"/>
              <a:t>信用卡銀行舉辦『刷卡滿</a:t>
            </a:r>
            <a:r>
              <a:rPr lang="en-US" altLang="zh-TW" dirty="0"/>
              <a:t>500</a:t>
            </a:r>
            <a:r>
              <a:rPr lang="zh-TW" altLang="zh-TW" dirty="0"/>
              <a:t>元就有機會獲得</a:t>
            </a:r>
            <a:r>
              <a:rPr lang="en-US" altLang="zh-TW" dirty="0"/>
              <a:t>20</a:t>
            </a:r>
            <a:r>
              <a:rPr lang="zh-TW" altLang="zh-TW" dirty="0"/>
              <a:t>萬元』活動。活動方式：只要在</a:t>
            </a:r>
            <a:r>
              <a:rPr lang="en-US" altLang="zh-TW" dirty="0"/>
              <a:t>92</a:t>
            </a:r>
            <a:r>
              <a:rPr lang="zh-TW" altLang="zh-TW" dirty="0"/>
              <a:t>年</a:t>
            </a:r>
            <a:r>
              <a:rPr lang="en-US" altLang="zh-TW" dirty="0"/>
              <a:t>2</a:t>
            </a:r>
            <a:r>
              <a:rPr lang="zh-TW" altLang="zh-TW" dirty="0"/>
              <a:t>月份單次刷卡滿</a:t>
            </a:r>
            <a:r>
              <a:rPr lang="en-US" altLang="zh-TW" dirty="0"/>
              <a:t>500</a:t>
            </a:r>
            <a:r>
              <a:rPr lang="zh-TW" altLang="zh-TW" dirty="0"/>
              <a:t>元，就有機會參加抽獎，由電腦隨機選出符合條件的</a:t>
            </a:r>
            <a:r>
              <a:rPr lang="en-US" altLang="zh-TW" dirty="0"/>
              <a:t>5</a:t>
            </a:r>
            <a:r>
              <a:rPr lang="zh-TW" altLang="zh-TW" dirty="0"/>
              <a:t>位幸運得主，每人獨得</a:t>
            </a:r>
            <a:r>
              <a:rPr lang="en-US" altLang="zh-TW" dirty="0"/>
              <a:t>20</a:t>
            </a:r>
            <a:r>
              <a:rPr lang="zh-TW" altLang="zh-TW" dirty="0"/>
              <a:t>萬元。此活動的母體就是所有在</a:t>
            </a:r>
            <a:r>
              <a:rPr lang="en-US" altLang="zh-TW" dirty="0"/>
              <a:t>92</a:t>
            </a:r>
            <a:r>
              <a:rPr lang="zh-TW" altLang="zh-TW" dirty="0"/>
              <a:t>年</a:t>
            </a:r>
            <a:r>
              <a:rPr lang="en-US" altLang="zh-TW" dirty="0"/>
              <a:t>2</a:t>
            </a:r>
            <a:r>
              <a:rPr lang="zh-TW" altLang="zh-TW" dirty="0"/>
              <a:t>月份單次刷卡滿</a:t>
            </a:r>
            <a:r>
              <a:rPr lang="en-US" altLang="zh-TW" dirty="0"/>
              <a:t>500</a:t>
            </a:r>
            <a:r>
              <a:rPr lang="zh-TW" altLang="zh-TW" dirty="0"/>
              <a:t>元的持卡人，樣本就是由電腦選出的</a:t>
            </a:r>
            <a:r>
              <a:rPr lang="en-US" altLang="zh-TW" dirty="0"/>
              <a:t>5</a:t>
            </a:r>
            <a:r>
              <a:rPr lang="zh-TW" altLang="zh-TW" dirty="0" smtClean="0"/>
              <a:t>位</a:t>
            </a:r>
            <a:r>
              <a:rPr lang="zh-TW" altLang="en-US" dirty="0" smtClean="0"/>
              <a:t>民眾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01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altLang="zh-TW" b="1" dirty="0" smtClean="0"/>
              <a:t>&lt;2&gt;</a:t>
            </a:r>
            <a:r>
              <a:rPr lang="zh-TW" altLang="zh-TW" b="1" dirty="0"/>
              <a:t>常態</a:t>
            </a:r>
            <a:r>
              <a:rPr lang="zh-TW" altLang="zh-TW" b="1" dirty="0" smtClean="0"/>
              <a:t>性</a:t>
            </a:r>
            <a:r>
              <a:rPr lang="zh-TW" altLang="en-US" b="1" dirty="0" smtClean="0"/>
              <a:t>檢定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3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2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193878" y="2475222"/>
            <a:ext cx="1512168" cy="4497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7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altLang="zh-TW" b="1" dirty="0"/>
              <a:t>&lt;2&gt;</a:t>
            </a:r>
            <a:r>
              <a:rPr lang="zh-TW" altLang="zh-TW" b="1" dirty="0"/>
              <a:t>常態性</a:t>
            </a:r>
            <a:r>
              <a:rPr lang="zh-TW" altLang="en-US" b="1" dirty="0"/>
              <a:t>檢定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4</a:t>
            </a:r>
            <a:endParaRPr lang="zh-TW" alt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6" y="1484784"/>
            <a:ext cx="8736344" cy="470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3779912" y="2276872"/>
            <a:ext cx="223224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380312" y="4725144"/>
            <a:ext cx="1224136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3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altLang="zh-TW" b="1" dirty="0"/>
              <a:t>&lt;2&gt;</a:t>
            </a:r>
            <a:r>
              <a:rPr lang="zh-TW" altLang="zh-TW" b="1" dirty="0"/>
              <a:t>常態性</a:t>
            </a:r>
            <a:r>
              <a:rPr lang="zh-TW" altLang="en-US" b="1" dirty="0"/>
              <a:t>檢定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5</a:t>
            </a:r>
            <a:endParaRPr lang="zh-TW" alt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24936" cy="53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5508104" y="1124744"/>
            <a:ext cx="3456384" cy="5733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3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1572" y="460127"/>
            <a:ext cx="8229600" cy="1143000"/>
          </a:xfrm>
        </p:spPr>
        <p:txBody>
          <a:bodyPr/>
          <a:lstStyle/>
          <a:p>
            <a:r>
              <a:rPr lang="en-US" altLang="zh-TW" b="1" dirty="0"/>
              <a:t>&lt;2&gt;</a:t>
            </a:r>
            <a:r>
              <a:rPr lang="zh-TW" altLang="zh-TW" b="1" dirty="0"/>
              <a:t>常態性</a:t>
            </a:r>
            <a:r>
              <a:rPr lang="zh-TW" altLang="en-US" b="1" dirty="0"/>
              <a:t>檢定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6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0768"/>
            <a:ext cx="835292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39552" y="1340768"/>
            <a:ext cx="1440160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259632" y="2348880"/>
            <a:ext cx="1440160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44008" y="3573016"/>
            <a:ext cx="2160240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9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altLang="zh-TW" b="1" dirty="0"/>
              <a:t>&lt;2&gt;</a:t>
            </a:r>
            <a:r>
              <a:rPr lang="zh-TW" altLang="zh-TW" b="1" dirty="0"/>
              <a:t>常態性</a:t>
            </a:r>
            <a:r>
              <a:rPr lang="zh-TW" altLang="en-US" b="1" dirty="0"/>
              <a:t>檢定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7</a:t>
            </a:r>
            <a:endParaRPr lang="zh-TW" alt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13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3059832" y="2659782"/>
            <a:ext cx="864096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altLang="zh-TW" b="1" dirty="0"/>
              <a:t>&lt;2&gt;</a:t>
            </a:r>
            <a:r>
              <a:rPr lang="zh-TW" altLang="zh-TW" b="1" dirty="0"/>
              <a:t>常態性</a:t>
            </a:r>
            <a:r>
              <a:rPr lang="zh-TW" altLang="en-US" b="1" dirty="0"/>
              <a:t>檢定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8</a:t>
            </a:r>
            <a:endParaRPr lang="zh-TW" alt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36904" cy="518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020272" y="2348880"/>
            <a:ext cx="1296144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7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altLang="zh-TW" b="1" dirty="0"/>
              <a:t>&lt;2&gt;</a:t>
            </a:r>
            <a:r>
              <a:rPr lang="zh-TW" altLang="zh-TW" b="1" dirty="0"/>
              <a:t>常態性</a:t>
            </a:r>
            <a:r>
              <a:rPr lang="zh-TW" altLang="en-US" b="1" dirty="0"/>
              <a:t>檢定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9</a:t>
            </a:r>
            <a:endParaRPr lang="zh-TW" alt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9696"/>
            <a:ext cx="8496944" cy="523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092280" y="2348880"/>
            <a:ext cx="129614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123728" y="3212976"/>
            <a:ext cx="295232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3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514245"/>
              </p:ext>
            </p:extLst>
          </p:nvPr>
        </p:nvGraphicFramePr>
        <p:xfrm>
          <a:off x="395534" y="1556793"/>
          <a:ext cx="8568953" cy="4742655"/>
        </p:xfrm>
        <a:graphic>
          <a:graphicData uri="http://schemas.openxmlformats.org/drawingml/2006/table">
            <a:tbl>
              <a:tblPr/>
              <a:tblGrid>
                <a:gridCol w="2437868"/>
                <a:gridCol w="1022690"/>
                <a:gridCol w="1021679"/>
                <a:gridCol w="1021679"/>
                <a:gridCol w="1021679"/>
                <a:gridCol w="1021679"/>
                <a:gridCol w="1021679"/>
              </a:tblGrid>
              <a:tr h="768085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b="1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b="1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常態</a:t>
                      </a:r>
                      <a:r>
                        <a:rPr lang="zh-TW" sz="25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檢定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80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2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Kolmogorov-</a:t>
                      </a: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Smirnov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檢定</a:t>
                      </a:r>
                      <a:r>
                        <a:rPr lang="en-US" sz="2500" kern="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a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Shapiro-</a:t>
                      </a:r>
                      <a:r>
                        <a:rPr lang="en-US" sz="2500" kern="0" dirty="0" err="1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Wilk</a:t>
                      </a: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常態</a:t>
                      </a: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性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檢定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80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統計</a:t>
                      </a: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量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自由</a:t>
                      </a: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度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顯著</a:t>
                      </a: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性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統計</a:t>
                      </a: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量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自由</a:t>
                      </a: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度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顯著</a:t>
                      </a: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500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細明體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5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性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Unstandardized 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Residual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.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124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16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.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200</a:t>
                      </a:r>
                      <a:r>
                        <a:rPr lang="en-US" sz="2500" kern="0" baseline="300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*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.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980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16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.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966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85">
                <a:tc gridSpan="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a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. </a:t>
                      </a:r>
                      <a:r>
                        <a:rPr lang="en-US" sz="2500" kern="0" dirty="0" err="1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Lilliefors</a:t>
                      </a:r>
                      <a:r>
                        <a:rPr lang="en-US" sz="25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 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顯著性校正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8085">
                <a:tc gridSpan="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500" kern="0" dirty="0" smtClean="0">
                        <a:solidFill>
                          <a:srgbClr val="000000"/>
                        </a:solidFill>
                        <a:effectLst/>
                        <a:latin typeface="標楷體"/>
                        <a:ea typeface="新細明體"/>
                        <a:cs typeface="細明體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細明體"/>
                        </a:rPr>
                        <a:t>*. </a:t>
                      </a:r>
                      <a:r>
                        <a:rPr lang="zh-TW" sz="25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細明體"/>
                        </a:rPr>
                        <a:t>此為真顯著性的下限。</a:t>
                      </a:r>
                      <a:endParaRPr lang="zh-TW" sz="2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884368" y="3861048"/>
            <a:ext cx="1152128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9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結論</a:t>
            </a:r>
            <a:r>
              <a:rPr lang="en-US" altLang="zh-TW" dirty="0"/>
              <a:t>: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因為樣本數為</a:t>
            </a:r>
            <a:r>
              <a:rPr lang="en-US" altLang="zh-TW" dirty="0"/>
              <a:t>16</a:t>
            </a:r>
            <a:r>
              <a:rPr lang="zh-TW" altLang="zh-TW" dirty="0"/>
              <a:t>故使用</a:t>
            </a:r>
            <a:r>
              <a:rPr lang="en-US" altLang="zh-TW" dirty="0"/>
              <a:t>Shapiro-</a:t>
            </a:r>
            <a:r>
              <a:rPr lang="en-US" altLang="zh-TW" dirty="0" err="1"/>
              <a:t>Wilk</a:t>
            </a:r>
            <a:r>
              <a:rPr lang="zh-TW" altLang="zh-TW" dirty="0"/>
              <a:t>常態性檢定，顯著性</a:t>
            </a:r>
            <a:r>
              <a:rPr lang="en-US" altLang="zh-TW" dirty="0"/>
              <a:t>=0.966&gt;0.05</a:t>
            </a:r>
            <a:r>
              <a:rPr lang="zh-TW" altLang="zh-TW" dirty="0"/>
              <a:t>，</a:t>
            </a:r>
          </a:p>
          <a:p>
            <a:pPr marL="0" indent="0">
              <a:buNone/>
            </a:pPr>
            <a:r>
              <a:rPr lang="en-US" altLang="zh-TW" dirty="0" smtClean="0"/>
              <a:t>     :</a:t>
            </a:r>
            <a:r>
              <a:rPr lang="zh-TW" altLang="zh-TW" dirty="0"/>
              <a:t>常態</a:t>
            </a:r>
            <a:r>
              <a:rPr lang="en-US" altLang="zh-TW" dirty="0"/>
              <a:t> </a:t>
            </a:r>
            <a:r>
              <a:rPr lang="en-US" altLang="zh-TW" dirty="0" err="1"/>
              <a:t>v.s</a:t>
            </a:r>
            <a:r>
              <a:rPr lang="en-US" altLang="zh-TW" dirty="0" smtClean="0"/>
              <a:t>.     </a:t>
            </a:r>
            <a:r>
              <a:rPr lang="en-US" altLang="zh-TW" dirty="0"/>
              <a:t>:</a:t>
            </a:r>
            <a:r>
              <a:rPr lang="zh-TW" altLang="zh-TW" dirty="0"/>
              <a:t>非常態，故不拒絕</a:t>
            </a:r>
            <a:r>
              <a:rPr lang="en-US" altLang="zh-TW" dirty="0"/>
              <a:t> </a:t>
            </a:r>
            <a:r>
              <a:rPr lang="zh-TW" altLang="zh-TW" dirty="0"/>
              <a:t>，表示殘差分佈為常態。</a:t>
            </a:r>
          </a:p>
          <a:p>
            <a:pPr marL="0" indent="0">
              <a:buNone/>
            </a:pPr>
            <a:r>
              <a:rPr lang="en-US" altLang="zh-TW" dirty="0"/>
              <a:t>=&gt;</a:t>
            </a:r>
            <a:r>
              <a:rPr lang="zh-TW" altLang="zh-TW" dirty="0"/>
              <a:t>迴歸模型的常態性通過。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61386"/>
              </p:ext>
            </p:extLst>
          </p:nvPr>
        </p:nvGraphicFramePr>
        <p:xfrm>
          <a:off x="467544" y="3284984"/>
          <a:ext cx="476967" cy="50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3284984"/>
                        <a:ext cx="476967" cy="505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1713"/>
              </p:ext>
            </p:extLst>
          </p:nvPr>
        </p:nvGraphicFramePr>
        <p:xfrm>
          <a:off x="2555776" y="3284984"/>
          <a:ext cx="447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284984"/>
                        <a:ext cx="4476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9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altLang="zh-TW" b="1" dirty="0" smtClean="0"/>
              <a:t>&lt;3&gt;</a:t>
            </a:r>
            <a:r>
              <a:rPr lang="zh-TW" altLang="en-US" b="1" dirty="0" smtClean="0"/>
              <a:t>同質性檢定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1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6900"/>
            <a:ext cx="8352928" cy="51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1340768"/>
            <a:ext cx="129614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98898" y="5013176"/>
            <a:ext cx="129614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27984" y="5445224"/>
            <a:ext cx="1296144" cy="5670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4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簡單線性迴歸模型與直線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(1)(</a:t>
            </a:r>
            <a:r>
              <a:rPr lang="zh-TW" altLang="en-US" dirty="0"/>
              <a:t>母體</a:t>
            </a:r>
            <a:r>
              <a:rPr lang="en-US" altLang="zh-TW" dirty="0"/>
              <a:t>)</a:t>
            </a:r>
            <a:r>
              <a:rPr lang="zh-TW" altLang="en-US" dirty="0"/>
              <a:t>簡單線性迴歸模型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(2)(</a:t>
            </a:r>
            <a:r>
              <a:rPr lang="zh-TW" altLang="en-US" dirty="0"/>
              <a:t>母體</a:t>
            </a:r>
            <a:r>
              <a:rPr lang="en-US" altLang="zh-TW" dirty="0"/>
              <a:t>)</a:t>
            </a:r>
            <a:r>
              <a:rPr lang="zh-TW" altLang="en-US" dirty="0"/>
              <a:t>簡單線性迴</a:t>
            </a:r>
            <a:r>
              <a:rPr lang="zh-TW" altLang="en-US" dirty="0" smtClean="0"/>
              <a:t>歸</a:t>
            </a:r>
            <a:r>
              <a:rPr lang="zh-TW" altLang="en-US" dirty="0"/>
              <a:t>直線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(3)(</a:t>
            </a:r>
            <a:r>
              <a:rPr lang="zh-TW" altLang="en-US" dirty="0"/>
              <a:t>樣本</a:t>
            </a:r>
            <a:r>
              <a:rPr lang="en-US" altLang="zh-TW" dirty="0" smtClean="0"/>
              <a:t>)</a:t>
            </a:r>
            <a:r>
              <a:rPr lang="zh-TW" altLang="en-US" dirty="0"/>
              <a:t>簡單線性迴</a:t>
            </a:r>
            <a:r>
              <a:rPr lang="zh-TW" altLang="en-US" dirty="0" smtClean="0"/>
              <a:t>歸模型</a:t>
            </a:r>
            <a:r>
              <a:rPr lang="en-US" altLang="zh-TW" dirty="0" smtClean="0"/>
              <a:t>: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en-US" altLang="zh-TW" dirty="0" smtClean="0"/>
              <a:t>(4)(</a:t>
            </a:r>
            <a:r>
              <a:rPr lang="zh-TW" altLang="en-US" dirty="0" smtClean="0"/>
              <a:t>樣本</a:t>
            </a:r>
            <a:r>
              <a:rPr lang="en-US" altLang="zh-TW" dirty="0" smtClean="0"/>
              <a:t>)</a:t>
            </a:r>
            <a:r>
              <a:rPr lang="zh-TW" altLang="en-US" dirty="0" smtClean="0"/>
              <a:t>簡單線性迴歸直線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zh-TW" altLang="zh-TW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125935"/>
              </p:ext>
            </p:extLst>
          </p:nvPr>
        </p:nvGraphicFramePr>
        <p:xfrm>
          <a:off x="467544" y="4221087"/>
          <a:ext cx="5616624" cy="90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" name="Equation" r:id="rId3" imgW="1866600" imgH="317160" progId="Equation.DSMT4">
                  <p:embed/>
                </p:oleObj>
              </mc:Choice>
              <mc:Fallback>
                <p:oleObj name="Equation" r:id="rId3" imgW="1866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4221087"/>
                        <a:ext cx="5616624" cy="90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038235"/>
              </p:ext>
            </p:extLst>
          </p:nvPr>
        </p:nvGraphicFramePr>
        <p:xfrm>
          <a:off x="467544" y="1700808"/>
          <a:ext cx="515096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" name="Equation" r:id="rId5" imgW="1815840" imgH="228600" progId="Equation.DSMT4">
                  <p:embed/>
                </p:oleObj>
              </mc:Choice>
              <mc:Fallback>
                <p:oleObj name="Equation" r:id="rId5" imgW="181584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00808"/>
                        <a:ext cx="5150963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17928"/>
              </p:ext>
            </p:extLst>
          </p:nvPr>
        </p:nvGraphicFramePr>
        <p:xfrm>
          <a:off x="539552" y="5445224"/>
          <a:ext cx="5472608" cy="92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" name="Equation" r:id="rId7" imgW="1600200" imgH="317160" progId="Equation.DSMT4">
                  <p:embed/>
                </p:oleObj>
              </mc:Choice>
              <mc:Fallback>
                <p:oleObj name="Equation" r:id="rId7" imgW="1600200" imgH="31716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445224"/>
                        <a:ext cx="5472608" cy="921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437385"/>
              </p:ext>
            </p:extLst>
          </p:nvPr>
        </p:nvGraphicFramePr>
        <p:xfrm>
          <a:off x="467544" y="2996952"/>
          <a:ext cx="5256584" cy="67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" name="Equation" r:id="rId9" imgW="1777680" imgH="228600" progId="Equation.DSMT4">
                  <p:embed/>
                </p:oleObj>
              </mc:Choice>
              <mc:Fallback>
                <p:oleObj name="Equation" r:id="rId9" imgW="177768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996952"/>
                        <a:ext cx="5256584" cy="674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665241" y="1340768"/>
            <a:ext cx="3312368" cy="41044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/>
              <a:t>用樣本</a:t>
            </a:r>
            <a:r>
              <a:rPr lang="zh-TW" altLang="en-US" sz="3000" dirty="0" smtClean="0"/>
              <a:t>預測母體</a:t>
            </a:r>
            <a:endParaRPr lang="en-US" altLang="zh-TW" sz="3000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43392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561480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"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089957"/>
              </p:ext>
            </p:extLst>
          </p:nvPr>
        </p:nvGraphicFramePr>
        <p:xfrm>
          <a:off x="6493358" y="2276872"/>
          <a:ext cx="1563513" cy="86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" name="Equation" r:id="rId14" imgW="571320" imgH="317160" progId="Equation.DSMT4">
                  <p:embed/>
                </p:oleObj>
              </mc:Choice>
              <mc:Fallback>
                <p:oleObj name="Equation" r:id="rId14" imgW="5713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93358" y="2276872"/>
                        <a:ext cx="1563513" cy="868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617987"/>
              </p:ext>
            </p:extLst>
          </p:nvPr>
        </p:nvGraphicFramePr>
        <p:xfrm>
          <a:off x="6559550" y="3141663"/>
          <a:ext cx="14954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" name="Equation" r:id="rId16" imgW="545760" imgH="317160" progId="Equation.DSMT4">
                  <p:embed/>
                </p:oleObj>
              </mc:Choice>
              <mc:Fallback>
                <p:oleObj name="Equation" r:id="rId16" imgW="545760" imgH="317160" progId="Equation.DSMT4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3141663"/>
                        <a:ext cx="149542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112196"/>
              </p:ext>
            </p:extLst>
          </p:nvPr>
        </p:nvGraphicFramePr>
        <p:xfrm>
          <a:off x="6582333" y="4077072"/>
          <a:ext cx="1451942" cy="95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" name="Equation" r:id="rId18" imgW="482400" imgH="317160" progId="Equation.DSMT4">
                  <p:embed/>
                </p:oleObj>
              </mc:Choice>
              <mc:Fallback>
                <p:oleObj name="Equation" r:id="rId18" imgW="482400" imgH="317160" progId="Equation.DSMT4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2333" y="4077072"/>
                        <a:ext cx="1451942" cy="956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5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altLang="zh-TW" b="1" dirty="0"/>
              <a:t>&lt;3&gt;</a:t>
            </a:r>
            <a:r>
              <a:rPr lang="zh-TW" altLang="en-US" b="1" dirty="0"/>
              <a:t>同質性檢定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 smtClean="0"/>
              <a:t>2</a:t>
            </a:r>
            <a:endParaRPr lang="zh-TW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4906"/>
            <a:ext cx="8496944" cy="521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2627784" y="2276872"/>
            <a:ext cx="504056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2559025" y="2276872"/>
            <a:ext cx="860847" cy="228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altLang="zh-TW" b="1" dirty="0"/>
              <a:t>&lt;3&gt;</a:t>
            </a:r>
            <a:r>
              <a:rPr lang="zh-TW" altLang="en-US" b="1" dirty="0"/>
              <a:t>同質性檢定</a:t>
            </a:r>
            <a:r>
              <a:rPr lang="en-US" altLang="zh-TW" b="1" dirty="0"/>
              <a:t>-</a:t>
            </a:r>
            <a:r>
              <a:rPr lang="zh-TW" altLang="en-US" b="1" dirty="0" smtClean="0"/>
              <a:t>步驟</a:t>
            </a:r>
            <a:r>
              <a:rPr lang="en-US" altLang="zh-TW" b="1" dirty="0"/>
              <a:t>3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640960" cy="52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171679" y="2132856"/>
            <a:ext cx="1512168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94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60840" cy="523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2195736" y="2636912"/>
            <a:ext cx="1656184" cy="36004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303748" y="2420888"/>
            <a:ext cx="144016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020272" y="1988840"/>
            <a:ext cx="115212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8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US" altLang="zh-TW" b="1" dirty="0"/>
              <a:t>&lt;3&gt;</a:t>
            </a:r>
            <a:r>
              <a:rPr lang="zh-TW" altLang="en-US" b="1" dirty="0"/>
              <a:t>同質性檢定</a:t>
            </a:r>
            <a:r>
              <a:rPr lang="en-US" altLang="zh-TW" b="1" dirty="0" smtClean="0"/>
              <a:t>-</a:t>
            </a:r>
            <a:r>
              <a:rPr lang="zh-TW" altLang="en-US" b="1" dirty="0"/>
              <a:t>報表解</a:t>
            </a:r>
            <a:r>
              <a:rPr lang="zh-TW" altLang="en-US" b="1" dirty="0" smtClean="0"/>
              <a:t>讀</a:t>
            </a:r>
            <a:r>
              <a:rPr lang="en-US" altLang="zh-TW" b="1" dirty="0" smtClean="0"/>
              <a:t>1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5256584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1115616" y="3645024"/>
            <a:ext cx="77768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3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altLang="zh-TW" b="1" dirty="0"/>
              <a:t>&lt;3&gt;</a:t>
            </a:r>
            <a:r>
              <a:rPr lang="zh-TW" altLang="en-US" b="1" dirty="0"/>
              <a:t>同質性檢定</a:t>
            </a:r>
            <a:r>
              <a:rPr lang="en-US" altLang="zh-TW" b="1" dirty="0"/>
              <a:t>-</a:t>
            </a:r>
            <a:r>
              <a:rPr lang="zh-TW" altLang="en-US" b="1" dirty="0"/>
              <a:t>報表解</a:t>
            </a:r>
            <a:r>
              <a:rPr lang="zh-TW" altLang="en-US" b="1" dirty="0" smtClean="0"/>
              <a:t>讀</a:t>
            </a:r>
            <a:r>
              <a:rPr lang="en-US" altLang="zh-TW" b="1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/>
              <a:t>判斷準則</a:t>
            </a:r>
            <a:r>
              <a:rPr lang="en-US" altLang="zh-TW" b="1" dirty="0"/>
              <a:t>: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   </a:t>
            </a:r>
            <a:r>
              <a:rPr lang="zh-TW" altLang="zh-TW" dirty="0" smtClean="0"/>
              <a:t>若</a:t>
            </a:r>
            <a:r>
              <a:rPr lang="zh-TW" altLang="zh-TW" dirty="0"/>
              <a:t>散布圖沒有在</a:t>
            </a:r>
            <a:r>
              <a:rPr lang="en-US" altLang="zh-TW" dirty="0"/>
              <a:t>0</a:t>
            </a:r>
            <a:r>
              <a:rPr lang="zh-TW" altLang="zh-TW" dirty="0"/>
              <a:t>線上下均勻跳動之趨勢，則違反變異數同質性；若有在</a:t>
            </a:r>
            <a:r>
              <a:rPr lang="en-US" altLang="zh-TW" dirty="0"/>
              <a:t>0</a:t>
            </a:r>
            <a:r>
              <a:rPr lang="zh-TW" altLang="zh-TW" dirty="0"/>
              <a:t>線上下均勻跳動之趨勢，表示符合變異數同質性。</a:t>
            </a:r>
          </a:p>
          <a:p>
            <a:r>
              <a:rPr lang="zh-TW" altLang="zh-TW" dirty="0"/>
              <a:t>違反圖</a:t>
            </a:r>
            <a:r>
              <a:rPr lang="en-US" altLang="zh-TW" dirty="0"/>
              <a:t>: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0891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5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迴歸分析中常見的專有名詞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判定係數</a:t>
            </a:r>
            <a:r>
              <a:rPr lang="en-US" altLang="zh-TW" dirty="0" smtClean="0"/>
              <a:t>:</a:t>
            </a:r>
            <a:r>
              <a:rPr lang="zh-TW" altLang="en-US" dirty="0" smtClean="0"/>
              <a:t>符號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 smtClean="0"/>
              <a:t>(1)</a:t>
            </a:r>
            <a:r>
              <a:rPr lang="zh-TW" altLang="en-US" dirty="0" smtClean="0"/>
              <a:t>意義</a:t>
            </a:r>
            <a:r>
              <a:rPr lang="en-US" altLang="zh-TW" dirty="0" smtClean="0"/>
              <a:t>:</a:t>
            </a:r>
            <a:r>
              <a:rPr lang="zh-TW" altLang="en-US" dirty="0" smtClean="0"/>
              <a:t>依變數可以被自變數解釋的比例。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(2)</a:t>
            </a:r>
            <a:r>
              <a:rPr lang="zh-TW" altLang="en-US" dirty="0" smtClean="0"/>
              <a:t>缺點</a:t>
            </a:r>
            <a:r>
              <a:rPr lang="en-US" altLang="zh-TW" dirty="0" smtClean="0"/>
              <a:t>:</a:t>
            </a:r>
            <a:r>
              <a:rPr lang="zh-TW" altLang="en-US" dirty="0"/>
              <a:t>自變數增加會</a:t>
            </a:r>
            <a:r>
              <a:rPr lang="zh-TW" altLang="en-US" dirty="0" smtClean="0"/>
              <a:t>使得迴</a:t>
            </a:r>
            <a:r>
              <a:rPr lang="zh-TW" altLang="en-US" dirty="0"/>
              <a:t>歸模型的判定係數變大，因此</a:t>
            </a:r>
            <a:r>
              <a:rPr lang="zh-TW" altLang="en-US" dirty="0" smtClean="0"/>
              <a:t>，結果</a:t>
            </a:r>
            <a:r>
              <a:rPr lang="zh-TW" altLang="en-US" dirty="0"/>
              <a:t>好可能只是因為放入的自變數太</a:t>
            </a:r>
            <a:r>
              <a:rPr lang="zh-TW" altLang="en-US" dirty="0" smtClean="0"/>
              <a:t>多所造成</a:t>
            </a:r>
            <a:r>
              <a:rPr lang="zh-TW" altLang="en-US" dirty="0"/>
              <a:t>，而非自變數對依變數有實質的影響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/>
              <a:t>調整後判定</a:t>
            </a:r>
            <a:r>
              <a:rPr lang="zh-TW" altLang="en-US" dirty="0" smtClean="0"/>
              <a:t>係數</a:t>
            </a:r>
            <a:r>
              <a:rPr lang="en-US" altLang="zh-TW" dirty="0" smtClean="0"/>
              <a:t>:</a:t>
            </a:r>
            <a:r>
              <a:rPr lang="zh-TW" altLang="en-US" dirty="0" smtClean="0"/>
              <a:t>符號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意義</a:t>
            </a:r>
            <a:r>
              <a:rPr lang="en-US" altLang="zh-TW" dirty="0" smtClean="0"/>
              <a:t>:</a:t>
            </a:r>
            <a:r>
              <a:rPr lang="zh-TW" altLang="en-US" dirty="0"/>
              <a:t>排除過多自變數造成預測能力增加情形的判定</a:t>
            </a:r>
            <a:r>
              <a:rPr lang="zh-TW" altLang="en-US" dirty="0" smtClean="0"/>
              <a:t>係數。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215305"/>
              </p:ext>
            </p:extLst>
          </p:nvPr>
        </p:nvGraphicFramePr>
        <p:xfrm>
          <a:off x="3419872" y="1628800"/>
          <a:ext cx="504056" cy="47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Equation" r:id="rId3" imgW="203040" imgH="190440" progId="Equation.DSMT4">
                  <p:embed/>
                </p:oleObj>
              </mc:Choice>
              <mc:Fallback>
                <p:oleObj name="Equation" r:id="rId3" imgW="2030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1628800"/>
                        <a:ext cx="504056" cy="472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925036"/>
              </p:ext>
            </p:extLst>
          </p:nvPr>
        </p:nvGraphicFramePr>
        <p:xfrm>
          <a:off x="4644008" y="4869160"/>
          <a:ext cx="66198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quation" r:id="rId5" imgW="266400" imgH="253800" progId="Equation.DSMT4">
                  <p:embed/>
                </p:oleObj>
              </mc:Choice>
              <mc:Fallback>
                <p:oleObj name="Equation" r:id="rId5" imgW="266400" imgH="2538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869160"/>
                        <a:ext cx="661988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3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zh-TW" altLang="en-US" b="1" dirty="0"/>
              <a:t>操作</a:t>
            </a:r>
            <a:r>
              <a:rPr lang="zh-TW" altLang="en-US" b="1" dirty="0" smtClean="0"/>
              <a:t>練習</a:t>
            </a:r>
            <a:r>
              <a:rPr lang="en-US" altLang="zh-TW" b="1" dirty="0" smtClean="0"/>
              <a:t>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zh-TW" altLang="zh-TW" dirty="0" smtClean="0"/>
                  <a:t>試以檔案</a:t>
                </a:r>
                <a:r>
                  <a:rPr lang="en-US" altLang="zh-TW" dirty="0"/>
                  <a:t>&lt;</a:t>
                </a:r>
                <a:r>
                  <a:rPr lang="zh-TW" altLang="zh-TW" dirty="0"/>
                  <a:t>課後練習</a:t>
                </a:r>
                <a:r>
                  <a:rPr lang="en-US" altLang="zh-TW" dirty="0" err="1"/>
                  <a:t>Data2</a:t>
                </a:r>
                <a:r>
                  <a:rPr lang="en-US" altLang="zh-TW" dirty="0"/>
                  <a:t>&gt;</a:t>
                </a:r>
                <a:r>
                  <a:rPr lang="zh-TW" altLang="zh-TW" dirty="0"/>
                  <a:t>，在假設殘差獨立性、常態性、變異數同質性皆已通過，</a:t>
                </a:r>
                <a:r>
                  <a:rPr lang="zh-TW" altLang="zh-TW"/>
                  <a:t>試</a:t>
                </a:r>
                <a:r>
                  <a:rPr lang="zh-TW" altLang="zh-TW" smtClean="0"/>
                  <a:t>寫出</a:t>
                </a:r>
                <a:r>
                  <a:rPr lang="zh-TW" altLang="zh-TW"/>
                  <a:t>車</a:t>
                </a:r>
                <a:r>
                  <a:rPr lang="zh-TW" altLang="zh-TW" smtClean="0"/>
                  <a:t>齡</a:t>
                </a:r>
                <a:r>
                  <a:rPr lang="zh-TW" altLang="en-US" smtClean="0"/>
                  <a:t>對</a:t>
                </a:r>
                <a:r>
                  <a:rPr lang="zh-TW" altLang="zh-TW" smtClean="0"/>
                  <a:t>中古車售價</a:t>
                </a:r>
                <a:r>
                  <a:rPr lang="zh-TW" altLang="en-US" smtClean="0"/>
                  <a:t>影響</a:t>
                </a:r>
                <a:r>
                  <a:rPr lang="zh-TW" altLang="zh-TW" smtClean="0"/>
                  <a:t>的</a:t>
                </a:r>
                <a:r>
                  <a:rPr lang="zh-TW" altLang="zh-TW" dirty="0"/>
                  <a:t>簡單線性迴歸直線</a:t>
                </a:r>
                <a:r>
                  <a:rPr lang="zh-TW" altLang="zh-TW" dirty="0" smtClean="0"/>
                  <a:t>。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(1)</a:t>
                </a:r>
                <a:r>
                  <a:rPr lang="zh-TW" altLang="zh-TW" dirty="0"/>
                  <a:t>模型解釋能力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zh-TW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zh-TW" i="1">
                            <a:latin typeface="Cambria Math"/>
                          </a:rPr>
                          <m:t>調整後</m:t>
                        </m:r>
                      </m:e>
                    </m:d>
                    <m:r>
                      <a:rPr lang="zh-TW" altLang="zh-TW" i="1">
                        <a:latin typeface="Cambria Math"/>
                      </a:rPr>
                      <m:t>為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?</m:t>
                    </m:r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(2)</a:t>
                </a:r>
                <a:r>
                  <a:rPr lang="zh-TW" altLang="zh-TW" dirty="0" smtClean="0"/>
                  <a:t>模型</a:t>
                </a:r>
                <a:r>
                  <a:rPr lang="zh-TW" altLang="zh-TW" dirty="0"/>
                  <a:t>是否</a:t>
                </a:r>
                <a:r>
                  <a:rPr lang="zh-TW" altLang="zh-TW" dirty="0" smtClean="0"/>
                  <a:t>合適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? </a:t>
                </a:r>
                <a:r>
                  <a:rPr lang="zh-TW" altLang="zh-TW" dirty="0" smtClean="0"/>
                  <a:t>顯著</a:t>
                </a:r>
                <a:r>
                  <a:rPr lang="zh-TW" altLang="zh-TW" dirty="0"/>
                  <a:t>值</a:t>
                </a:r>
                <a:r>
                  <a:rPr lang="zh-TW" altLang="zh-TW" dirty="0" smtClean="0"/>
                  <a:t>為</a:t>
                </a:r>
                <a:r>
                  <a:rPr lang="en-US" altLang="zh-TW" dirty="0" smtClean="0"/>
                  <a:t>?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 smtClean="0"/>
                  <a:t>(</a:t>
                </a:r>
                <a:r>
                  <a:rPr lang="en-US" altLang="zh-TW" dirty="0"/>
                  <a:t>3)</a:t>
                </a:r>
                <a:r>
                  <a:rPr lang="zh-TW" altLang="zh-TW" dirty="0"/>
                  <a:t>迴歸直線</a:t>
                </a:r>
                <a:r>
                  <a:rPr lang="zh-TW" altLang="zh-TW" dirty="0" smtClean="0"/>
                  <a:t>為</a:t>
                </a:r>
                <a:r>
                  <a:rPr lang="en-US" altLang="zh-TW" dirty="0" smtClean="0"/>
                  <a:t>?</a:t>
                </a:r>
                <a:r>
                  <a:rPr lang="en-US" altLang="zh-TW" u="sng" dirty="0" smtClean="0"/>
                  <a:t>       </a:t>
                </a:r>
                <a:r>
                  <a:rPr lang="en-US" altLang="zh-TW" dirty="0" smtClean="0"/>
                  <a:t> </a:t>
                </a:r>
                <a:r>
                  <a:rPr lang="en-US" altLang="zh-TW" u="sng" dirty="0" smtClean="0"/>
                  <a:t>        </a:t>
                </a:r>
                <a:r>
                  <a:rPr lang="en-US" altLang="zh-TW" dirty="0" smtClean="0"/>
                  <a:t>  </a:t>
                </a:r>
                <a:endParaRPr lang="zh-TW" altLang="zh-TW" dirty="0"/>
              </a:p>
              <a:p>
                <a:pPr lvl="0"/>
                <a:endParaRPr lang="zh-TW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669623"/>
              </p:ext>
            </p:extLst>
          </p:nvPr>
        </p:nvGraphicFramePr>
        <p:xfrm>
          <a:off x="3275856" y="4653136"/>
          <a:ext cx="4397214" cy="98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4" imgW="1422360" imgH="317160" progId="Equation.DSMT4">
                  <p:embed/>
                </p:oleObj>
              </mc:Choice>
              <mc:Fallback>
                <p:oleObj name="Equation" r:id="rId4" imgW="14223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4653136"/>
                        <a:ext cx="4397214" cy="98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6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 smtClean="0"/>
              <a:t>如何計算                   和        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/>
          <a:lstStyle/>
          <a:p>
            <a:r>
              <a:rPr lang="zh-TW" altLang="en-US" dirty="0"/>
              <a:t>公式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(1)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(2)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39141313"/>
              </p:ext>
            </p:extLst>
          </p:nvPr>
        </p:nvGraphicFramePr>
        <p:xfrm>
          <a:off x="1115616" y="4797152"/>
          <a:ext cx="3804256" cy="134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" name="Equation" r:id="rId3" imgW="901440" imgH="317160" progId="Equation.DSMT4">
                  <p:embed/>
                </p:oleObj>
              </mc:Choice>
              <mc:Fallback>
                <p:oleObj name="Equation" r:id="rId3" imgW="901440" imgH="317160" progId="Equation.DSMT4">
                  <p:embed/>
                  <p:pic>
                    <p:nvPicPr>
                      <p:cNvPr id="0" name="內容版面配置區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797152"/>
                        <a:ext cx="3804256" cy="1340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90904"/>
              </p:ext>
            </p:extLst>
          </p:nvPr>
        </p:nvGraphicFramePr>
        <p:xfrm>
          <a:off x="1043608" y="1772816"/>
          <a:ext cx="6264696" cy="284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" name="Equation" r:id="rId5" imgW="1536480" imgH="838080" progId="Equation.DSMT4">
                  <p:embed/>
                </p:oleObj>
              </mc:Choice>
              <mc:Fallback>
                <p:oleObj name="Equation" r:id="rId5" imgW="1536480" imgH="8380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772816"/>
                        <a:ext cx="6264696" cy="284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356496"/>
              </p:ext>
            </p:extLst>
          </p:nvPr>
        </p:nvGraphicFramePr>
        <p:xfrm>
          <a:off x="2843808" y="692696"/>
          <a:ext cx="11509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" name="Equation" r:id="rId7" imgW="203040" imgH="266400" progId="Equation.DSMT4">
                  <p:embed/>
                </p:oleObj>
              </mc:Choice>
              <mc:Fallback>
                <p:oleObj name="Equation" r:id="rId7" imgW="203040" imgH="26640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692696"/>
                        <a:ext cx="11509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361376"/>
              </p:ext>
            </p:extLst>
          </p:nvPr>
        </p:nvGraphicFramePr>
        <p:xfrm>
          <a:off x="5868144" y="692696"/>
          <a:ext cx="1079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" name="Equation" r:id="rId9" imgW="190440" imgH="266400" progId="Equation.DSMT4">
                  <p:embed/>
                </p:oleObj>
              </mc:Choice>
              <mc:Fallback>
                <p:oleObj name="Equation" r:id="rId9" imgW="190440" imgH="26640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692696"/>
                        <a:ext cx="1079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0074"/>
              </p:ext>
            </p:extLst>
          </p:nvPr>
        </p:nvGraphicFramePr>
        <p:xfrm>
          <a:off x="3635896" y="692696"/>
          <a:ext cx="172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" name="Equation" r:id="rId11" imgW="304560" imgH="228600" progId="Equation.DSMT4">
                  <p:embed/>
                </p:oleObj>
              </mc:Choice>
              <mc:Fallback>
                <p:oleObj name="Equation" r:id="rId11" imgW="304560" imgH="22860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692696"/>
                        <a:ext cx="1727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13298"/>
              </p:ext>
            </p:extLst>
          </p:nvPr>
        </p:nvGraphicFramePr>
        <p:xfrm>
          <a:off x="6876256" y="764704"/>
          <a:ext cx="1654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" name="Equation" r:id="rId13" imgW="291960" imgH="228600" progId="Equation.DSMT4">
                  <p:embed/>
                </p:oleObj>
              </mc:Choice>
              <mc:Fallback>
                <p:oleObj name="Equation" r:id="rId13" imgW="291960" imgH="2286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764704"/>
                        <a:ext cx="16541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0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775" y="404664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簡單</a:t>
            </a:r>
            <a:r>
              <a:rPr lang="zh-TW" altLang="en-US" b="1" dirty="0"/>
              <a:t>線性迴</a:t>
            </a:r>
            <a:r>
              <a:rPr lang="zh-TW" altLang="en-US" b="1" dirty="0" smtClean="0"/>
              <a:t>歸範例</a:t>
            </a:r>
            <a:endParaRPr lang="zh-TW" alt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52839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7240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迴轉箭號 2"/>
          <p:cNvSpPr/>
          <p:nvPr/>
        </p:nvSpPr>
        <p:spPr>
          <a:xfrm>
            <a:off x="3808487" y="1268760"/>
            <a:ext cx="1584176" cy="1008112"/>
          </a:xfrm>
          <a:prstGeom prst="uturnArrow">
            <a:avLst>
              <a:gd name="adj1" fmla="val 25000"/>
              <a:gd name="adj2" fmla="val 25000"/>
              <a:gd name="adj3" fmla="val 27835"/>
              <a:gd name="adj4" fmla="val 43750"/>
              <a:gd name="adj5" fmla="val 7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rgbClr val="FF0000"/>
                </a:solidFill>
              </a:rPr>
              <a:t>抽取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55713"/>
              </p:ext>
            </p:extLst>
          </p:nvPr>
        </p:nvGraphicFramePr>
        <p:xfrm>
          <a:off x="2123728" y="6032152"/>
          <a:ext cx="576064" cy="410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Equation" r:id="rId5" imgW="177480" imgH="164880" progId="Equation.DSMT4">
                  <p:embed/>
                </p:oleObj>
              </mc:Choice>
              <mc:Fallback>
                <p:oleObj name="Equation" r:id="rId5" imgW="1774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3728" y="6032152"/>
                        <a:ext cx="576064" cy="410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782748"/>
              </p:ext>
            </p:extLst>
          </p:nvPr>
        </p:nvGraphicFramePr>
        <p:xfrm>
          <a:off x="3409950" y="6032500"/>
          <a:ext cx="4524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6032500"/>
                        <a:ext cx="4524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046379"/>
              </p:ext>
            </p:extLst>
          </p:nvPr>
        </p:nvGraphicFramePr>
        <p:xfrm>
          <a:off x="7524328" y="6173836"/>
          <a:ext cx="4524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6173836"/>
                        <a:ext cx="4524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582013"/>
              </p:ext>
            </p:extLst>
          </p:nvPr>
        </p:nvGraphicFramePr>
        <p:xfrm>
          <a:off x="6408104" y="6145261"/>
          <a:ext cx="576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Equation" r:id="rId11" imgW="177480" imgH="164880" progId="Equation.DSMT4">
                  <p:embed/>
                </p:oleObj>
              </mc:Choice>
              <mc:Fallback>
                <p:oleObj name="Equation" r:id="rId11" imgW="177480" imgH="16488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104" y="6145261"/>
                        <a:ext cx="5762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3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zh-TW" altLang="en-US" b="1" dirty="0"/>
              <a:t>簡單線性迴歸範例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母體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/>
              <a:t>簡單線性迴</a:t>
            </a:r>
            <a:r>
              <a:rPr lang="zh-TW" altLang="en-US" dirty="0" smtClean="0"/>
              <a:t>歸直線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970737"/>
              </p:ext>
            </p:extLst>
          </p:nvPr>
        </p:nvGraphicFramePr>
        <p:xfrm>
          <a:off x="899592" y="2132856"/>
          <a:ext cx="1261352" cy="498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" name="Equation" r:id="rId3" imgW="545760" imgH="215640" progId="Equation.DSMT4">
                  <p:embed/>
                </p:oleObj>
              </mc:Choice>
              <mc:Fallback>
                <p:oleObj name="Equation" r:id="rId3" imgW="5457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132856"/>
                        <a:ext cx="1261352" cy="498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183242"/>
              </p:ext>
            </p:extLst>
          </p:nvPr>
        </p:nvGraphicFramePr>
        <p:xfrm>
          <a:off x="2352675" y="2133600"/>
          <a:ext cx="14398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" name="Equation" r:id="rId5" imgW="622080" imgH="215640" progId="Equation.DSMT4">
                  <p:embed/>
                </p:oleObj>
              </mc:Choice>
              <mc:Fallback>
                <p:oleObj name="Equation" r:id="rId5" imgW="622080" imgH="21564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2133600"/>
                        <a:ext cx="14398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114194"/>
              </p:ext>
            </p:extLst>
          </p:nvPr>
        </p:nvGraphicFramePr>
        <p:xfrm>
          <a:off x="-60325" y="2420938"/>
          <a:ext cx="9218613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" name="Equation" r:id="rId7" imgW="4368600" imgH="1091880" progId="Equation.DSMT4">
                  <p:embed/>
                </p:oleObj>
              </mc:Choice>
              <mc:Fallback>
                <p:oleObj name="Equation" r:id="rId7" imgW="436860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60325" y="2420938"/>
                        <a:ext cx="9218613" cy="230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999777"/>
              </p:ext>
            </p:extLst>
          </p:nvPr>
        </p:nvGraphicFramePr>
        <p:xfrm>
          <a:off x="251520" y="4581128"/>
          <a:ext cx="7848872" cy="1996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" name="Equation" r:id="rId9" imgW="3441600" imgH="876240" progId="Equation.DSMT4">
                  <p:embed/>
                </p:oleObj>
              </mc:Choice>
              <mc:Fallback>
                <p:oleObj name="Equation" r:id="rId9" imgW="344160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520" y="4581128"/>
                        <a:ext cx="7848872" cy="1996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2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zh-TW" altLang="en-US" b="1" dirty="0"/>
              <a:t>簡單</a:t>
            </a:r>
            <a:r>
              <a:rPr lang="zh-TW" altLang="en-US" b="1" dirty="0" smtClean="0"/>
              <a:t>線性</a:t>
            </a:r>
            <a:r>
              <a:rPr lang="zh-TW" altLang="en-US" b="1" dirty="0"/>
              <a:t>迴歸範例</a:t>
            </a:r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211862"/>
              </p:ext>
            </p:extLst>
          </p:nvPr>
        </p:nvGraphicFramePr>
        <p:xfrm>
          <a:off x="719138" y="2852738"/>
          <a:ext cx="675481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Equation" r:id="rId3" imgW="2425680" imgH="228600" progId="Equation.DSMT4">
                  <p:embed/>
                </p:oleObj>
              </mc:Choice>
              <mc:Fallback>
                <p:oleObj name="Equation" r:id="rId3" imgW="2425680" imgH="2286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852738"/>
                        <a:ext cx="6754812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03102"/>
              </p:ext>
            </p:extLst>
          </p:nvPr>
        </p:nvGraphicFramePr>
        <p:xfrm>
          <a:off x="611560" y="1628800"/>
          <a:ext cx="43227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" name="Equation" r:id="rId5" imgW="1307880" imgH="393480" progId="Equation.DSMT4">
                  <p:embed/>
                </p:oleObj>
              </mc:Choice>
              <mc:Fallback>
                <p:oleObj name="Equation" r:id="rId5" imgW="1307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628800"/>
                        <a:ext cx="4322763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11560" y="350100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所以母體</a:t>
            </a:r>
            <a:r>
              <a:rPr lang="zh-TW" altLang="en-US" sz="3200" dirty="0"/>
              <a:t>迴</a:t>
            </a:r>
            <a:r>
              <a:rPr lang="zh-TW" altLang="en-US" sz="3200" dirty="0" smtClean="0"/>
              <a:t>歸直線為</a:t>
            </a:r>
            <a:r>
              <a:rPr lang="en-US" altLang="zh-TW" sz="3200" dirty="0" smtClean="0"/>
              <a:t>: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640314"/>
              </p:ext>
            </p:extLst>
          </p:nvPr>
        </p:nvGraphicFramePr>
        <p:xfrm>
          <a:off x="467544" y="4134594"/>
          <a:ext cx="71834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" name="Equation" r:id="rId7" imgW="2781000" imgH="228600" progId="Equation.DSMT4">
                  <p:embed/>
                </p:oleObj>
              </mc:Choice>
              <mc:Fallback>
                <p:oleObj name="Equation" r:id="rId7" imgW="278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4134594"/>
                        <a:ext cx="7183437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11560" y="472514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而母體</a:t>
            </a:r>
            <a:r>
              <a:rPr lang="zh-TW" altLang="en-US" sz="3200" dirty="0"/>
              <a:t>迴</a:t>
            </a:r>
            <a:r>
              <a:rPr lang="zh-TW" altLang="en-US" sz="3200" dirty="0" smtClean="0"/>
              <a:t>歸模型為</a:t>
            </a:r>
            <a:r>
              <a:rPr lang="en-US" altLang="zh-TW" sz="3200" dirty="0" smtClean="0"/>
              <a:t>: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604722"/>
              </p:ext>
            </p:extLst>
          </p:nvPr>
        </p:nvGraphicFramePr>
        <p:xfrm>
          <a:off x="611560" y="5309919"/>
          <a:ext cx="72802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" name="Equation" r:id="rId9" imgW="2819160" imgH="228600" progId="Equation.DSMT4">
                  <p:embed/>
                </p:oleObj>
              </mc:Choice>
              <mc:Fallback>
                <p:oleObj name="Equation" r:id="rId9" imgW="2819160" imgH="22860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309919"/>
                        <a:ext cx="72802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8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TW" altLang="en-US" b="1" dirty="0"/>
              <a:t>簡單線性迴歸範例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樣本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/>
              <a:t>簡單線性迴歸模型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763115"/>
              </p:ext>
            </p:extLst>
          </p:nvPr>
        </p:nvGraphicFramePr>
        <p:xfrm>
          <a:off x="681038" y="2133600"/>
          <a:ext cx="17002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Equation" r:id="rId3" imgW="736560" imgH="215640" progId="Equation.DSMT4">
                  <p:embed/>
                </p:oleObj>
              </mc:Choice>
              <mc:Fallback>
                <p:oleObj name="Equation" r:id="rId3" imgW="736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8" y="2133600"/>
                        <a:ext cx="1700212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053842"/>
              </p:ext>
            </p:extLst>
          </p:nvPr>
        </p:nvGraphicFramePr>
        <p:xfrm>
          <a:off x="2484438" y="2133600"/>
          <a:ext cx="11747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" name="Equation" r:id="rId5" imgW="507960" imgH="215640" progId="Equation.DSMT4">
                  <p:embed/>
                </p:oleObj>
              </mc:Choice>
              <mc:Fallback>
                <p:oleObj name="Equation" r:id="rId5" imgW="507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133600"/>
                        <a:ext cx="11747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239515"/>
              </p:ext>
            </p:extLst>
          </p:nvPr>
        </p:nvGraphicFramePr>
        <p:xfrm>
          <a:off x="1043608" y="2492896"/>
          <a:ext cx="7021512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" name="Equation" r:id="rId7" imgW="3327120" imgH="1091880" progId="Equation.DSMT4">
                  <p:embed/>
                </p:oleObj>
              </mc:Choice>
              <mc:Fallback>
                <p:oleObj name="Equation" r:id="rId7" imgW="332712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3608" y="2492896"/>
                        <a:ext cx="7021512" cy="230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99748"/>
              </p:ext>
            </p:extLst>
          </p:nvPr>
        </p:nvGraphicFramePr>
        <p:xfrm>
          <a:off x="827584" y="4653136"/>
          <a:ext cx="6719888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" name="Equation" r:id="rId9" imgW="2946240" imgH="876240" progId="Equation.DSMT4">
                  <p:embed/>
                </p:oleObj>
              </mc:Choice>
              <mc:Fallback>
                <p:oleObj name="Equation" r:id="rId9" imgW="294624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7584" y="4653136"/>
                        <a:ext cx="6719888" cy="199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6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735</TotalTime>
  <Words>1359</Words>
  <Application>Microsoft Office PowerPoint</Application>
  <PresentationFormat>如螢幕大小 (4:3)</PresentationFormat>
  <Paragraphs>377</Paragraphs>
  <Slides>46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46</vt:i4>
      </vt:variant>
    </vt:vector>
  </HeadingPairs>
  <TitlesOfParts>
    <vt:vector size="49" baseType="lpstr">
      <vt:lpstr>佈景主題1</vt:lpstr>
      <vt:lpstr>Equation</vt:lpstr>
      <vt:lpstr>MathType 6.0 Equation</vt:lpstr>
      <vt:lpstr>迴歸分析 (Regression Analysis)</vt:lpstr>
      <vt:lpstr>迴歸分析的用途與分類</vt:lpstr>
      <vt:lpstr>母體與樣本複習</vt:lpstr>
      <vt:lpstr>簡單線性迴歸模型與直線</vt:lpstr>
      <vt:lpstr>如何計算                   和         </vt:lpstr>
      <vt:lpstr>簡單線性迴歸範例</vt:lpstr>
      <vt:lpstr>簡單線性迴歸範例</vt:lpstr>
      <vt:lpstr>簡單線性迴歸範例</vt:lpstr>
      <vt:lpstr>簡單線性迴歸範例</vt:lpstr>
      <vt:lpstr>簡單線性迴歸範例</vt:lpstr>
      <vt:lpstr>操作練習1</vt:lpstr>
      <vt:lpstr>步驟1</vt:lpstr>
      <vt:lpstr>步驟2</vt:lpstr>
      <vt:lpstr>步驟3</vt:lpstr>
      <vt:lpstr>報表解讀1(母體)</vt:lpstr>
      <vt:lpstr>報表解讀1-1(母體)</vt:lpstr>
      <vt:lpstr>報表解讀2(樣本)</vt:lpstr>
      <vt:lpstr>報表解讀2-1(樣本)</vt:lpstr>
      <vt:lpstr>簡單線性迴歸使用前提</vt:lpstr>
      <vt:lpstr>簡單線性迴歸假設</vt:lpstr>
      <vt:lpstr>操作練習2</vt:lpstr>
      <vt:lpstr>&lt;1&gt;檢定獨立性-步驟1</vt:lpstr>
      <vt:lpstr>&lt;1&gt;檢定獨立性-步驟2</vt:lpstr>
      <vt:lpstr>&lt;1&gt;檢定獨立性-步驟3</vt:lpstr>
      <vt:lpstr>&lt;1&gt;檢定獨立性-步驟4</vt:lpstr>
      <vt:lpstr>&lt;1&gt;檢定獨立性-報表解讀</vt:lpstr>
      <vt:lpstr>PowerPoint 簡報</vt:lpstr>
      <vt:lpstr>&lt;2&gt;檢定常態性-步驟1</vt:lpstr>
      <vt:lpstr>&lt;2&gt;檢定常態性-步驟2</vt:lpstr>
      <vt:lpstr>&lt;2&gt;常態性檢定-步驟3</vt:lpstr>
      <vt:lpstr>&lt;2&gt;常態性檢定-步驟4</vt:lpstr>
      <vt:lpstr>&lt;2&gt;常態性檢定-步驟5</vt:lpstr>
      <vt:lpstr>&lt;2&gt;常態性檢定-步驟6</vt:lpstr>
      <vt:lpstr>&lt;2&gt;常態性檢定-步驟7</vt:lpstr>
      <vt:lpstr>&lt;2&gt;常態性檢定-步驟8</vt:lpstr>
      <vt:lpstr>&lt;2&gt;常態性檢定-步驟9</vt:lpstr>
      <vt:lpstr>PowerPoint 簡報</vt:lpstr>
      <vt:lpstr>PowerPoint 簡報</vt:lpstr>
      <vt:lpstr>&lt;3&gt;同質性檢定-步驟1</vt:lpstr>
      <vt:lpstr>&lt;3&gt;同質性檢定-步驟2</vt:lpstr>
      <vt:lpstr>&lt;3&gt;同質性檢定-步驟3</vt:lpstr>
      <vt:lpstr>PowerPoint 簡報</vt:lpstr>
      <vt:lpstr>&lt;3&gt;同質性檢定-報表解讀1</vt:lpstr>
      <vt:lpstr>&lt;3&gt;同質性檢定-報表解讀2</vt:lpstr>
      <vt:lpstr>迴歸分析中常見的專有名詞</vt:lpstr>
      <vt:lpstr>操作練習3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迴歸分析</dc:title>
  <dc:creator>Eason</dc:creator>
  <cp:lastModifiedBy>Eason</cp:lastModifiedBy>
  <cp:revision>100</cp:revision>
  <dcterms:created xsi:type="dcterms:W3CDTF">2014-04-25T01:21:12Z</dcterms:created>
  <dcterms:modified xsi:type="dcterms:W3CDTF">2014-08-24T14:43:10Z</dcterms:modified>
</cp:coreProperties>
</file>